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42" d="100"/>
          <a:sy n="42" d="100"/>
        </p:scale>
        <p:origin x="84" y="7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A70091-9232-48DF-9577-3F5376475946}" type="datetimeFigureOut">
              <a:rPr lang="en-US" smtClean="0"/>
              <a:t>3/4/2015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72D612-9C55-4F4E-8CC4-3A83295E367F}" type="slidenum">
              <a:rPr lang="en-US" smtClean="0"/>
              <a:t>‹#›</a:t>
            </a:fld>
            <a:endParaRPr lang="en-US"/>
          </a:p>
        </p:txBody>
      </p:sp>
    </p:spTree>
    <p:extLst>
      <p:ext uri="{BB962C8B-B14F-4D97-AF65-F5344CB8AC3E}">
        <p14:creationId xmlns:p14="http://schemas.microsoft.com/office/powerpoint/2010/main" val="1438959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66D4D-0E94-498B-AE2F-30055F7D69B8}" type="slidenum">
              <a:rPr lang="en-US" smtClean="0"/>
              <a:t>1</a:t>
            </a:fld>
            <a:endParaRPr lang="en-US" dirty="0"/>
          </a:p>
        </p:txBody>
      </p:sp>
    </p:spTree>
    <p:extLst>
      <p:ext uri="{BB962C8B-B14F-4D97-AF65-F5344CB8AC3E}">
        <p14:creationId xmlns:p14="http://schemas.microsoft.com/office/powerpoint/2010/main" val="719427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Chapter 15.  Split</a:t>
            </a:r>
            <a:r>
              <a:rPr lang="en-US" baseline="0" dirty="0" smtClean="0"/>
              <a:t> into groups of 3 (count off)  All read 239-242.  1: 242-up to Genre study 249.  2:  249 (genre study- 269) 3: 270-284.  As we inquire we refine our teaching and the direct instruction is based on the observations and direct response to what the students are demonstrating.  We have an active role, not a passive role.   The role then of GR and Lit Study becomes targeted instruction for small groups that are missing key elements the rest of the class has under control.  Targeted groups based on the genre elements vs text level </a:t>
            </a:r>
            <a:endParaRPr lang="en-US" dirty="0" smtClean="0"/>
          </a:p>
          <a:p>
            <a:endParaRPr lang="en-US" dirty="0"/>
          </a:p>
        </p:txBody>
      </p:sp>
      <p:sp>
        <p:nvSpPr>
          <p:cNvPr id="4" name="Slide Number Placeholder 3"/>
          <p:cNvSpPr>
            <a:spLocks noGrp="1"/>
          </p:cNvSpPr>
          <p:nvPr>
            <p:ph type="sldNum" sz="quarter" idx="10"/>
          </p:nvPr>
        </p:nvSpPr>
        <p:spPr/>
        <p:txBody>
          <a:bodyPr/>
          <a:lstStyle/>
          <a:p>
            <a:fld id="{22D66D4D-0E94-498B-AE2F-30055F7D69B8}" type="slidenum">
              <a:rPr lang="en-US" smtClean="0"/>
              <a:t>16</a:t>
            </a:fld>
            <a:endParaRPr lang="en-US" dirty="0"/>
          </a:p>
        </p:txBody>
      </p:sp>
    </p:spTree>
    <p:extLst>
      <p:ext uri="{BB962C8B-B14F-4D97-AF65-F5344CB8AC3E}">
        <p14:creationId xmlns:p14="http://schemas.microsoft.com/office/powerpoint/2010/main" val="1667635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real construction that children will do as</a:t>
            </a:r>
            <a:r>
              <a:rPr lang="en-US" baseline="0" dirty="0" smtClean="0"/>
              <a:t> they study genre.  They will be changed and understand more deeply, and you will too.</a:t>
            </a:r>
            <a:endParaRPr lang="en-US" dirty="0"/>
          </a:p>
        </p:txBody>
      </p:sp>
      <p:sp>
        <p:nvSpPr>
          <p:cNvPr id="4" name="Slide Number Placeholder 3"/>
          <p:cNvSpPr>
            <a:spLocks noGrp="1"/>
          </p:cNvSpPr>
          <p:nvPr>
            <p:ph type="sldNum" sz="quarter" idx="10"/>
          </p:nvPr>
        </p:nvSpPr>
        <p:spPr/>
        <p:txBody>
          <a:bodyPr/>
          <a:lstStyle/>
          <a:p>
            <a:fld id="{22D66D4D-0E94-498B-AE2F-30055F7D69B8}" type="slidenum">
              <a:rPr lang="en-US" smtClean="0"/>
              <a:t>17</a:t>
            </a:fld>
            <a:endParaRPr lang="en-US" dirty="0"/>
          </a:p>
        </p:txBody>
      </p:sp>
    </p:spTree>
    <p:extLst>
      <p:ext uri="{BB962C8B-B14F-4D97-AF65-F5344CB8AC3E}">
        <p14:creationId xmlns:p14="http://schemas.microsoft.com/office/powerpoint/2010/main" val="14704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needs to be on a chart, as well.  </a:t>
            </a:r>
          </a:p>
          <a:p>
            <a:r>
              <a:rPr lang="en-US" b="1" baseline="0" dirty="0" smtClean="0"/>
              <a:t>Watch the 6 minute movie on inquiry based teaching.</a:t>
            </a:r>
          </a:p>
          <a:p>
            <a:r>
              <a:rPr lang="en-US" baseline="0" dirty="0" smtClean="0"/>
              <a:t>Start the session with Interactive Read Aloud :  </a:t>
            </a:r>
            <a:r>
              <a:rPr lang="en-US" i="1" baseline="0" dirty="0" smtClean="0"/>
              <a:t>Cheyenne Again, stopping for within, beyond and about thinking questions</a:t>
            </a:r>
            <a:endParaRPr lang="en-US" dirty="0"/>
          </a:p>
        </p:txBody>
      </p:sp>
      <p:sp>
        <p:nvSpPr>
          <p:cNvPr id="4" name="Slide Number Placeholder 3"/>
          <p:cNvSpPr>
            <a:spLocks noGrp="1"/>
          </p:cNvSpPr>
          <p:nvPr>
            <p:ph type="sldNum" sz="quarter" idx="10"/>
          </p:nvPr>
        </p:nvSpPr>
        <p:spPr/>
        <p:txBody>
          <a:bodyPr/>
          <a:lstStyle/>
          <a:p>
            <a:fld id="{22D66D4D-0E94-498B-AE2F-30055F7D69B8}" type="slidenum">
              <a:rPr lang="en-US" smtClean="0"/>
              <a:t>19</a:t>
            </a:fld>
            <a:endParaRPr lang="en-US" dirty="0"/>
          </a:p>
        </p:txBody>
      </p:sp>
    </p:spTree>
    <p:extLst>
      <p:ext uri="{BB962C8B-B14F-4D97-AF65-F5344CB8AC3E}">
        <p14:creationId xmlns:p14="http://schemas.microsoft.com/office/powerpoint/2010/main" val="3246031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grade level groups,</a:t>
            </a:r>
            <a:r>
              <a:rPr lang="en-US" baseline="0" dirty="0" smtClean="0"/>
              <a:t> start thinking of the next steps you could try…</a:t>
            </a:r>
            <a:endParaRPr lang="en-US" dirty="0"/>
          </a:p>
        </p:txBody>
      </p:sp>
      <p:sp>
        <p:nvSpPr>
          <p:cNvPr id="4" name="Slide Number Placeholder 3"/>
          <p:cNvSpPr>
            <a:spLocks noGrp="1"/>
          </p:cNvSpPr>
          <p:nvPr>
            <p:ph type="sldNum" sz="quarter" idx="10"/>
          </p:nvPr>
        </p:nvSpPr>
        <p:spPr/>
        <p:txBody>
          <a:bodyPr/>
          <a:lstStyle/>
          <a:p>
            <a:fld id="{22D66D4D-0E94-498B-AE2F-30055F7D69B8}" type="slidenum">
              <a:rPr lang="en-US" smtClean="0"/>
              <a:t>20</a:t>
            </a:fld>
            <a:endParaRPr lang="en-US" dirty="0"/>
          </a:p>
        </p:txBody>
      </p:sp>
    </p:spTree>
    <p:extLst>
      <p:ext uri="{BB962C8B-B14F-4D97-AF65-F5344CB8AC3E}">
        <p14:creationId xmlns:p14="http://schemas.microsoft.com/office/powerpoint/2010/main" val="2748124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55A8EE9F-969A-8447-A3A7-6DFCCEE2F540}" type="slidenum">
              <a:rPr lang="en-US" smtClean="0"/>
              <a:t>2</a:t>
            </a:fld>
            <a:endParaRPr lang="en-US"/>
          </a:p>
        </p:txBody>
      </p:sp>
      <p:sp>
        <p:nvSpPr>
          <p:cNvPr id="5" name="Footer Placeholder 4"/>
          <p:cNvSpPr>
            <a:spLocks noGrp="1"/>
          </p:cNvSpPr>
          <p:nvPr>
            <p:ph type="ftr" sz="quarter" idx="11"/>
          </p:nvPr>
        </p:nvSpPr>
        <p:spPr/>
        <p:txBody>
          <a:bodyPr/>
          <a:lstStyle/>
          <a:p>
            <a:r>
              <a:rPr lang="en-US" smtClean="0"/>
              <a:t>Lesley University Summe Literacy Institute 2013</a:t>
            </a:r>
            <a:endParaRPr lang="en-US"/>
          </a:p>
        </p:txBody>
      </p:sp>
    </p:spTree>
    <p:extLst>
      <p:ext uri="{BB962C8B-B14F-4D97-AF65-F5344CB8AC3E}">
        <p14:creationId xmlns:p14="http://schemas.microsoft.com/office/powerpoint/2010/main" val="3829880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the read aloud</a:t>
            </a:r>
            <a:r>
              <a:rPr lang="en-US" baseline="0" dirty="0" smtClean="0"/>
              <a:t> of </a:t>
            </a:r>
            <a:r>
              <a:rPr lang="en-US" i="1" baseline="0" dirty="0" smtClean="0"/>
              <a:t>Cheyenne Again</a:t>
            </a:r>
            <a:endParaRPr lang="en-US" i="1" dirty="0"/>
          </a:p>
        </p:txBody>
      </p:sp>
      <p:sp>
        <p:nvSpPr>
          <p:cNvPr id="4" name="Slide Number Placeholder 3"/>
          <p:cNvSpPr>
            <a:spLocks noGrp="1"/>
          </p:cNvSpPr>
          <p:nvPr>
            <p:ph type="sldNum" sz="quarter" idx="10"/>
          </p:nvPr>
        </p:nvSpPr>
        <p:spPr/>
        <p:txBody>
          <a:bodyPr/>
          <a:lstStyle/>
          <a:p>
            <a:fld id="{22D66D4D-0E94-498B-AE2F-30055F7D69B8}" type="slidenum">
              <a:rPr lang="en-US" smtClean="0"/>
              <a:t>3</a:t>
            </a:fld>
            <a:endParaRPr lang="en-US" dirty="0"/>
          </a:p>
        </p:txBody>
      </p:sp>
    </p:spTree>
    <p:extLst>
      <p:ext uri="{BB962C8B-B14F-4D97-AF65-F5344CB8AC3E}">
        <p14:creationId xmlns:p14="http://schemas.microsoft.com/office/powerpoint/2010/main" val="3154477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needs to be on a chart, as well.  </a:t>
            </a:r>
          </a:p>
          <a:p>
            <a:r>
              <a:rPr lang="en-US" b="1" baseline="0" dirty="0" smtClean="0"/>
              <a:t>Genre study is an inquiry process and these are all the components.</a:t>
            </a:r>
          </a:p>
          <a:p>
            <a:r>
              <a:rPr lang="en-US" b="1" baseline="0" dirty="0" smtClean="0"/>
              <a:t>We want you to be able to leave here today with new understandings, ready to try these components.</a:t>
            </a:r>
          </a:p>
        </p:txBody>
      </p:sp>
      <p:sp>
        <p:nvSpPr>
          <p:cNvPr id="4" name="Slide Number Placeholder 3"/>
          <p:cNvSpPr>
            <a:spLocks noGrp="1"/>
          </p:cNvSpPr>
          <p:nvPr>
            <p:ph type="sldNum" sz="quarter" idx="10"/>
          </p:nvPr>
        </p:nvSpPr>
        <p:spPr/>
        <p:txBody>
          <a:bodyPr/>
          <a:lstStyle/>
          <a:p>
            <a:fld id="{22D66D4D-0E94-498B-AE2F-30055F7D69B8}" type="slidenum">
              <a:rPr lang="en-US" smtClean="0"/>
              <a:t>4</a:t>
            </a:fld>
            <a:endParaRPr lang="en-US" dirty="0"/>
          </a:p>
        </p:txBody>
      </p:sp>
    </p:spTree>
    <p:extLst>
      <p:ext uri="{BB962C8B-B14F-4D97-AF65-F5344CB8AC3E}">
        <p14:creationId xmlns:p14="http://schemas.microsoft.com/office/powerpoint/2010/main" val="2213549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part</a:t>
            </a:r>
            <a:r>
              <a:rPr lang="en-US" baseline="0" dirty="0" smtClean="0"/>
              <a:t> of genre study is to collect books and immerse students through interactive read aloud.  The immersion can also include book talks, a collection of books in the classroom for children to choose, and guided reading books.  </a:t>
            </a:r>
            <a:r>
              <a:rPr lang="en-US" b="1" baseline="0" dirty="0" smtClean="0"/>
              <a:t>If you use in guided reading it should be because it fits what that group needs, not just because you’re studying this genre.  If it fits great, but not every group needs to be reading these books.  </a:t>
            </a:r>
            <a:endParaRPr lang="en-US" dirty="0"/>
          </a:p>
        </p:txBody>
      </p:sp>
      <p:sp>
        <p:nvSpPr>
          <p:cNvPr id="4" name="Slide Number Placeholder 3"/>
          <p:cNvSpPr>
            <a:spLocks noGrp="1"/>
          </p:cNvSpPr>
          <p:nvPr>
            <p:ph type="sldNum" sz="quarter" idx="10"/>
          </p:nvPr>
        </p:nvSpPr>
        <p:spPr/>
        <p:txBody>
          <a:bodyPr/>
          <a:lstStyle/>
          <a:p>
            <a:fld id="{22D66D4D-0E94-498B-AE2F-30055F7D69B8}" type="slidenum">
              <a:rPr lang="en-US" smtClean="0"/>
              <a:t>5</a:t>
            </a:fld>
            <a:endParaRPr lang="en-US" dirty="0"/>
          </a:p>
        </p:txBody>
      </p:sp>
    </p:spTree>
    <p:extLst>
      <p:ext uri="{BB962C8B-B14F-4D97-AF65-F5344CB8AC3E}">
        <p14:creationId xmlns:p14="http://schemas.microsoft.com/office/powerpoint/2010/main" val="1922378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Read</a:t>
            </a:r>
            <a:r>
              <a:rPr lang="en-US" b="1" baseline="0" dirty="0" smtClean="0"/>
              <a:t> Chapter 2, pages 10-16</a:t>
            </a:r>
            <a:endParaRPr lang="en-US" b="1" dirty="0"/>
          </a:p>
        </p:txBody>
      </p:sp>
      <p:sp>
        <p:nvSpPr>
          <p:cNvPr id="4" name="Slide Number Placeholder 3"/>
          <p:cNvSpPr>
            <a:spLocks noGrp="1"/>
          </p:cNvSpPr>
          <p:nvPr>
            <p:ph type="sldNum" sz="quarter" idx="10"/>
          </p:nvPr>
        </p:nvSpPr>
        <p:spPr/>
        <p:txBody>
          <a:bodyPr/>
          <a:lstStyle/>
          <a:p>
            <a:fld id="{22D66D4D-0E94-498B-AE2F-30055F7D69B8}" type="slidenum">
              <a:rPr lang="en-US" smtClean="0"/>
              <a:t>7</a:t>
            </a:fld>
            <a:endParaRPr lang="en-US" dirty="0"/>
          </a:p>
        </p:txBody>
      </p:sp>
    </p:spTree>
    <p:extLst>
      <p:ext uri="{BB962C8B-B14F-4D97-AF65-F5344CB8AC3E}">
        <p14:creationId xmlns:p14="http://schemas.microsoft.com/office/powerpoint/2010/main" val="717462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begin the genre study the focus is</a:t>
            </a:r>
            <a:r>
              <a:rPr lang="en-US" baseline="0" dirty="0" smtClean="0"/>
              <a:t> on minilesson on noticings and then each table writes a working definition on planning sheet.  </a:t>
            </a:r>
          </a:p>
          <a:p>
            <a:endParaRPr lang="en-US" baseline="0" dirty="0" smtClean="0"/>
          </a:p>
          <a:p>
            <a:r>
              <a:rPr lang="en-US" b="1" baseline="0" dirty="0" smtClean="0"/>
              <a:t>Readers notice the characteristics of genre so they can understand what they are reading.</a:t>
            </a:r>
          </a:p>
          <a:p>
            <a:r>
              <a:rPr lang="en-US" b="1" baseline="0" dirty="0" smtClean="0"/>
              <a:t>What do we notice about historical fiction:</a:t>
            </a:r>
          </a:p>
          <a:p>
            <a:r>
              <a:rPr lang="en-US" b="0" baseline="0" dirty="0" smtClean="0"/>
              <a:t>Then we’d write a definition to incorporate the </a:t>
            </a:r>
            <a:r>
              <a:rPr lang="en-US" b="0" baseline="0" dirty="0" err="1" smtClean="0"/>
              <a:t>noticings</a:t>
            </a:r>
            <a:r>
              <a:rPr lang="en-US" b="0" baseline="0" dirty="0" smtClean="0"/>
              <a:t>.</a:t>
            </a:r>
            <a:endParaRPr lang="en-US" b="0" dirty="0"/>
          </a:p>
        </p:txBody>
      </p:sp>
      <p:sp>
        <p:nvSpPr>
          <p:cNvPr id="4" name="Slide Number Placeholder 3"/>
          <p:cNvSpPr>
            <a:spLocks noGrp="1"/>
          </p:cNvSpPr>
          <p:nvPr>
            <p:ph type="sldNum" sz="quarter" idx="10"/>
          </p:nvPr>
        </p:nvSpPr>
        <p:spPr/>
        <p:txBody>
          <a:bodyPr/>
          <a:lstStyle/>
          <a:p>
            <a:fld id="{22D66D4D-0E94-498B-AE2F-30055F7D69B8}" type="slidenum">
              <a:rPr lang="en-US" smtClean="0"/>
              <a:t>8</a:t>
            </a:fld>
            <a:endParaRPr lang="en-US" dirty="0"/>
          </a:p>
        </p:txBody>
      </p:sp>
    </p:spTree>
    <p:extLst>
      <p:ext uri="{BB962C8B-B14F-4D97-AF65-F5344CB8AC3E}">
        <p14:creationId xmlns:p14="http://schemas.microsoft.com/office/powerpoint/2010/main" val="2367610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66D4D-0E94-498B-AE2F-30055F7D69B8}" type="slidenum">
              <a:rPr lang="en-US" smtClean="0"/>
              <a:t>10</a:t>
            </a:fld>
            <a:endParaRPr lang="en-US" dirty="0"/>
          </a:p>
        </p:txBody>
      </p:sp>
    </p:spTree>
    <p:extLst>
      <p:ext uri="{BB962C8B-B14F-4D97-AF65-F5344CB8AC3E}">
        <p14:creationId xmlns:p14="http://schemas.microsoft.com/office/powerpoint/2010/main" val="1633527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where you’d do</a:t>
            </a:r>
            <a:r>
              <a:rPr lang="en-US" baseline="0" dirty="0" smtClean="0"/>
              <a:t> the direct teaching to clear up any misconceptions or missed characteristics.  It’s also a place to teach the importance of some characteristics.</a:t>
            </a:r>
          </a:p>
          <a:p>
            <a:endParaRPr lang="en-US" baseline="0" dirty="0"/>
          </a:p>
          <a:p>
            <a:r>
              <a:rPr lang="en-US" b="1" baseline="0" dirty="0" smtClean="0"/>
              <a:t>Readers notice the importance of the setting in historical fiction so that they can understand what it would have been like for the characters to live at that time.</a:t>
            </a:r>
          </a:p>
        </p:txBody>
      </p:sp>
      <p:sp>
        <p:nvSpPr>
          <p:cNvPr id="4" name="Slide Number Placeholder 3"/>
          <p:cNvSpPr>
            <a:spLocks noGrp="1"/>
          </p:cNvSpPr>
          <p:nvPr>
            <p:ph type="sldNum" sz="quarter" idx="10"/>
          </p:nvPr>
        </p:nvSpPr>
        <p:spPr/>
        <p:txBody>
          <a:bodyPr/>
          <a:lstStyle/>
          <a:p>
            <a:fld id="{22D66D4D-0E94-498B-AE2F-30055F7D69B8}" type="slidenum">
              <a:rPr lang="en-US" smtClean="0"/>
              <a:t>11</a:t>
            </a:fld>
            <a:endParaRPr lang="en-US" dirty="0"/>
          </a:p>
        </p:txBody>
      </p:sp>
    </p:spTree>
    <p:extLst>
      <p:ext uri="{BB962C8B-B14F-4D97-AF65-F5344CB8AC3E}">
        <p14:creationId xmlns:p14="http://schemas.microsoft.com/office/powerpoint/2010/main" val="3601311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96F02C-E5CE-47C7-81F7-016AF8A735AC}" type="datetimeFigureOut">
              <a:rPr lang="en-US" smtClean="0"/>
              <a:t>3/4/2015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3FA1EF-5962-40C3-811C-825D1EEE8BAB}" type="slidenum">
              <a:rPr lang="en-US" smtClean="0"/>
              <a:t>‹#›</a:t>
            </a:fld>
            <a:endParaRPr lang="en-US"/>
          </a:p>
        </p:txBody>
      </p:sp>
    </p:spTree>
    <p:extLst>
      <p:ext uri="{BB962C8B-B14F-4D97-AF65-F5344CB8AC3E}">
        <p14:creationId xmlns:p14="http://schemas.microsoft.com/office/powerpoint/2010/main" val="1240033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96F02C-E5CE-47C7-81F7-016AF8A735AC}" type="datetimeFigureOut">
              <a:rPr lang="en-US" smtClean="0"/>
              <a:t>3/4/2015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3FA1EF-5962-40C3-811C-825D1EEE8BAB}" type="slidenum">
              <a:rPr lang="en-US" smtClean="0"/>
              <a:t>‹#›</a:t>
            </a:fld>
            <a:endParaRPr lang="en-US"/>
          </a:p>
        </p:txBody>
      </p:sp>
    </p:spTree>
    <p:extLst>
      <p:ext uri="{BB962C8B-B14F-4D97-AF65-F5344CB8AC3E}">
        <p14:creationId xmlns:p14="http://schemas.microsoft.com/office/powerpoint/2010/main" val="1309836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96F02C-E5CE-47C7-81F7-016AF8A735AC}" type="datetimeFigureOut">
              <a:rPr lang="en-US" smtClean="0"/>
              <a:t>3/4/2015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3FA1EF-5962-40C3-811C-825D1EEE8BAB}" type="slidenum">
              <a:rPr lang="en-US" smtClean="0"/>
              <a:t>‹#›</a:t>
            </a:fld>
            <a:endParaRPr lang="en-US"/>
          </a:p>
        </p:txBody>
      </p:sp>
    </p:spTree>
    <p:extLst>
      <p:ext uri="{BB962C8B-B14F-4D97-AF65-F5344CB8AC3E}">
        <p14:creationId xmlns:p14="http://schemas.microsoft.com/office/powerpoint/2010/main" val="4076037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96F02C-E5CE-47C7-81F7-016AF8A735AC}" type="datetimeFigureOut">
              <a:rPr lang="en-US" smtClean="0"/>
              <a:t>3/4/2015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3FA1EF-5962-40C3-811C-825D1EEE8BAB}" type="slidenum">
              <a:rPr lang="en-US" smtClean="0"/>
              <a:t>‹#›</a:t>
            </a:fld>
            <a:endParaRPr lang="en-US"/>
          </a:p>
        </p:txBody>
      </p:sp>
    </p:spTree>
    <p:extLst>
      <p:ext uri="{BB962C8B-B14F-4D97-AF65-F5344CB8AC3E}">
        <p14:creationId xmlns:p14="http://schemas.microsoft.com/office/powerpoint/2010/main" val="1754494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96F02C-E5CE-47C7-81F7-016AF8A735AC}" type="datetimeFigureOut">
              <a:rPr lang="en-US" smtClean="0"/>
              <a:t>3/4/2015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3FA1EF-5962-40C3-811C-825D1EEE8BAB}" type="slidenum">
              <a:rPr lang="en-US" smtClean="0"/>
              <a:t>‹#›</a:t>
            </a:fld>
            <a:endParaRPr lang="en-US"/>
          </a:p>
        </p:txBody>
      </p:sp>
    </p:spTree>
    <p:extLst>
      <p:ext uri="{BB962C8B-B14F-4D97-AF65-F5344CB8AC3E}">
        <p14:creationId xmlns:p14="http://schemas.microsoft.com/office/powerpoint/2010/main" val="3809644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96F02C-E5CE-47C7-81F7-016AF8A735AC}" type="datetimeFigureOut">
              <a:rPr lang="en-US" smtClean="0"/>
              <a:t>3/4/2015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3FA1EF-5962-40C3-811C-825D1EEE8BAB}" type="slidenum">
              <a:rPr lang="en-US" smtClean="0"/>
              <a:t>‹#›</a:t>
            </a:fld>
            <a:endParaRPr lang="en-US"/>
          </a:p>
        </p:txBody>
      </p:sp>
    </p:spTree>
    <p:extLst>
      <p:ext uri="{BB962C8B-B14F-4D97-AF65-F5344CB8AC3E}">
        <p14:creationId xmlns:p14="http://schemas.microsoft.com/office/powerpoint/2010/main" val="4294715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96F02C-E5CE-47C7-81F7-016AF8A735AC}" type="datetimeFigureOut">
              <a:rPr lang="en-US" smtClean="0"/>
              <a:t>3/4/2015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3FA1EF-5962-40C3-811C-825D1EEE8BAB}" type="slidenum">
              <a:rPr lang="en-US" smtClean="0"/>
              <a:t>‹#›</a:t>
            </a:fld>
            <a:endParaRPr lang="en-US"/>
          </a:p>
        </p:txBody>
      </p:sp>
    </p:spTree>
    <p:extLst>
      <p:ext uri="{BB962C8B-B14F-4D97-AF65-F5344CB8AC3E}">
        <p14:creationId xmlns:p14="http://schemas.microsoft.com/office/powerpoint/2010/main" val="4047649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96F02C-E5CE-47C7-81F7-016AF8A735AC}" type="datetimeFigureOut">
              <a:rPr lang="en-US" smtClean="0"/>
              <a:t>3/4/2015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3FA1EF-5962-40C3-811C-825D1EEE8BAB}" type="slidenum">
              <a:rPr lang="en-US" smtClean="0"/>
              <a:t>‹#›</a:t>
            </a:fld>
            <a:endParaRPr lang="en-US"/>
          </a:p>
        </p:txBody>
      </p:sp>
    </p:spTree>
    <p:extLst>
      <p:ext uri="{BB962C8B-B14F-4D97-AF65-F5344CB8AC3E}">
        <p14:creationId xmlns:p14="http://schemas.microsoft.com/office/powerpoint/2010/main" val="3286564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96F02C-E5CE-47C7-81F7-016AF8A735AC}" type="datetimeFigureOut">
              <a:rPr lang="en-US" smtClean="0"/>
              <a:t>3/4/2015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3FA1EF-5962-40C3-811C-825D1EEE8BAB}" type="slidenum">
              <a:rPr lang="en-US" smtClean="0"/>
              <a:t>‹#›</a:t>
            </a:fld>
            <a:endParaRPr lang="en-US"/>
          </a:p>
        </p:txBody>
      </p:sp>
    </p:spTree>
    <p:extLst>
      <p:ext uri="{BB962C8B-B14F-4D97-AF65-F5344CB8AC3E}">
        <p14:creationId xmlns:p14="http://schemas.microsoft.com/office/powerpoint/2010/main" val="3684609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96F02C-E5CE-47C7-81F7-016AF8A735AC}" type="datetimeFigureOut">
              <a:rPr lang="en-US" smtClean="0"/>
              <a:t>3/4/2015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3FA1EF-5962-40C3-811C-825D1EEE8BAB}" type="slidenum">
              <a:rPr lang="en-US" smtClean="0"/>
              <a:t>‹#›</a:t>
            </a:fld>
            <a:endParaRPr lang="en-US"/>
          </a:p>
        </p:txBody>
      </p:sp>
    </p:spTree>
    <p:extLst>
      <p:ext uri="{BB962C8B-B14F-4D97-AF65-F5344CB8AC3E}">
        <p14:creationId xmlns:p14="http://schemas.microsoft.com/office/powerpoint/2010/main" val="3349235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96F02C-E5CE-47C7-81F7-016AF8A735AC}" type="datetimeFigureOut">
              <a:rPr lang="en-US" smtClean="0"/>
              <a:t>3/4/2015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3FA1EF-5962-40C3-811C-825D1EEE8BAB}" type="slidenum">
              <a:rPr lang="en-US" smtClean="0"/>
              <a:t>‹#›</a:t>
            </a:fld>
            <a:endParaRPr lang="en-US"/>
          </a:p>
        </p:txBody>
      </p:sp>
    </p:spTree>
    <p:extLst>
      <p:ext uri="{BB962C8B-B14F-4D97-AF65-F5344CB8AC3E}">
        <p14:creationId xmlns:p14="http://schemas.microsoft.com/office/powerpoint/2010/main" val="556722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96F02C-E5CE-47C7-81F7-016AF8A735AC}" type="datetimeFigureOut">
              <a:rPr lang="en-US" smtClean="0"/>
              <a:t>3/4/2015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3FA1EF-5962-40C3-811C-825D1EEE8BAB}" type="slidenum">
              <a:rPr lang="en-US" smtClean="0"/>
              <a:t>‹#›</a:t>
            </a:fld>
            <a:endParaRPr lang="en-US"/>
          </a:p>
        </p:txBody>
      </p:sp>
    </p:spTree>
    <p:extLst>
      <p:ext uri="{BB962C8B-B14F-4D97-AF65-F5344CB8AC3E}">
        <p14:creationId xmlns:p14="http://schemas.microsoft.com/office/powerpoint/2010/main" val="2265589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s://www.youtube.com/watch?v=u84ZsS6niPc"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6.gif"/><Relationship Id="rId13" Type="http://schemas.openxmlformats.org/officeDocument/2006/relationships/image" Target="../media/image19.gif"/><Relationship Id="rId3" Type="http://schemas.openxmlformats.org/officeDocument/2006/relationships/image" Target="../media/image13.gif"/><Relationship Id="rId7" Type="http://schemas.openxmlformats.org/officeDocument/2006/relationships/image" Target="../media/image15.gif"/><Relationship Id="rId12"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4.gif"/><Relationship Id="rId11"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8.gif"/><Relationship Id="rId4" Type="http://schemas.openxmlformats.org/officeDocument/2006/relationships/image" Target="../media/image5.jpeg"/><Relationship Id="rId9" Type="http://schemas.openxmlformats.org/officeDocument/2006/relationships/image" Target="../media/image17.gif"/><Relationship Id="rId14" Type="http://schemas.openxmlformats.org/officeDocument/2006/relationships/image" Target="../media/image2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8" Type="http://schemas.openxmlformats.org/officeDocument/2006/relationships/image" Target="../media/image16.gif"/><Relationship Id="rId13" Type="http://schemas.openxmlformats.org/officeDocument/2006/relationships/image" Target="../media/image19.gif"/><Relationship Id="rId3" Type="http://schemas.openxmlformats.org/officeDocument/2006/relationships/image" Target="../media/image13.gif"/><Relationship Id="rId7" Type="http://schemas.openxmlformats.org/officeDocument/2006/relationships/image" Target="../media/image15.gif"/><Relationship Id="rId12"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4.gif"/><Relationship Id="rId11"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8.gif"/><Relationship Id="rId4" Type="http://schemas.openxmlformats.org/officeDocument/2006/relationships/image" Target="../media/image5.jpeg"/><Relationship Id="rId9" Type="http://schemas.openxmlformats.org/officeDocument/2006/relationships/image" Target="../media/image17.gif"/><Relationship Id="rId14" Type="http://schemas.openxmlformats.org/officeDocument/2006/relationships/image" Target="../media/image2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pentaxforums.com/forums/attachments/weekly-photo-challenges/125219d1335144458-project-52-project-52-4-29-perspective-low-angle-frog-perspective-xanders-frog-grab-pf.jpg"/>
          <p:cNvPicPr>
            <a:picLocks noGrp="1" noChangeAspect="1" noChangeArrowheads="1"/>
          </p:cNvPicPr>
          <p:nvPr>
            <p:ph idx="4294967295"/>
          </p:nvPr>
        </p:nvPicPr>
        <p:blipFill rotWithShape="1">
          <a:blip r:embed="rId3">
            <a:extLst>
              <a:ext uri="{28A0092B-C50C-407E-A947-70E740481C1C}">
                <a14:useLocalDpi xmlns:a14="http://schemas.microsoft.com/office/drawing/2010/main" val="0"/>
              </a:ext>
            </a:extLst>
          </a:blip>
          <a:srcRect b="8005"/>
          <a:stretch/>
        </p:blipFill>
        <p:spPr bwMode="auto">
          <a:xfrm>
            <a:off x="0" y="-1"/>
            <a:ext cx="12325082" cy="758565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89217" y="90152"/>
            <a:ext cx="10515600" cy="1999579"/>
          </a:xfrm>
        </p:spPr>
        <p:txBody>
          <a:bodyPr>
            <a:noAutofit/>
          </a:bodyPr>
          <a:lstStyle/>
          <a:p>
            <a:r>
              <a:rPr lang="en-US" sz="9600" b="1" dirty="0" smtClean="0">
                <a:ln w="22225">
                  <a:solidFill>
                    <a:schemeClr val="accent2"/>
                  </a:solidFill>
                  <a:prstDash val="solid"/>
                </a:ln>
                <a:solidFill>
                  <a:schemeClr val="accent2">
                    <a:lumMod val="40000"/>
                    <a:lumOff val="60000"/>
                  </a:schemeClr>
                </a:solidFill>
                <a:latin typeface="Bodoni MT" panose="02070603080606020203" pitchFamily="18" charset="0"/>
              </a:rPr>
              <a:t>Genre Study</a:t>
            </a:r>
            <a:br>
              <a:rPr lang="en-US" sz="9600" b="1" dirty="0" smtClean="0">
                <a:ln w="22225">
                  <a:solidFill>
                    <a:schemeClr val="accent2"/>
                  </a:solidFill>
                  <a:prstDash val="solid"/>
                </a:ln>
                <a:solidFill>
                  <a:schemeClr val="accent2">
                    <a:lumMod val="40000"/>
                    <a:lumOff val="60000"/>
                  </a:schemeClr>
                </a:solidFill>
                <a:latin typeface="Bodoni MT" panose="02070603080606020203" pitchFamily="18" charset="0"/>
              </a:rPr>
            </a:br>
            <a:r>
              <a:rPr lang="en-US" sz="4400" b="1" dirty="0" smtClean="0">
                <a:ln w="22225">
                  <a:solidFill>
                    <a:schemeClr val="accent2"/>
                  </a:solidFill>
                  <a:prstDash val="solid"/>
                </a:ln>
                <a:solidFill>
                  <a:schemeClr val="accent2">
                    <a:lumMod val="40000"/>
                    <a:lumOff val="60000"/>
                  </a:schemeClr>
                </a:solidFill>
                <a:latin typeface="Bodoni MT" panose="02070603080606020203" pitchFamily="18" charset="0"/>
              </a:rPr>
              <a:t>Ongoing Literacy Training</a:t>
            </a:r>
            <a:endParaRPr lang="en-US" sz="4400" b="1" dirty="0">
              <a:ln w="22225">
                <a:solidFill>
                  <a:schemeClr val="accent2"/>
                </a:solidFill>
                <a:prstDash val="solid"/>
              </a:ln>
              <a:solidFill>
                <a:schemeClr val="accent2">
                  <a:lumMod val="40000"/>
                  <a:lumOff val="60000"/>
                </a:schemeClr>
              </a:solidFill>
              <a:latin typeface="Bodoni MT" panose="02070603080606020203" pitchFamily="18" charset="0"/>
            </a:endParaRPr>
          </a:p>
        </p:txBody>
      </p:sp>
      <p:sp>
        <p:nvSpPr>
          <p:cNvPr id="4" name="Text Placeholder 3"/>
          <p:cNvSpPr>
            <a:spLocks noGrp="1"/>
          </p:cNvSpPr>
          <p:nvPr>
            <p:ph type="body" idx="1"/>
          </p:nvPr>
        </p:nvSpPr>
        <p:spPr>
          <a:xfrm>
            <a:off x="4288665" y="5091740"/>
            <a:ext cx="5333016" cy="819663"/>
          </a:xfrm>
          <a:solidFill>
            <a:srgbClr val="92D050"/>
          </a:solidFill>
        </p:spPr>
        <p:txBody>
          <a:bodyPr>
            <a:noAutofit/>
          </a:bodyPr>
          <a:lstStyle/>
          <a:p>
            <a:pPr algn="r"/>
            <a:r>
              <a:rPr lang="en-US" sz="5400" dirty="0" smtClean="0">
                <a:solidFill>
                  <a:schemeClr val="bg1"/>
                </a:solidFill>
              </a:rPr>
              <a:t>A </a:t>
            </a:r>
            <a:r>
              <a:rPr lang="en-US" sz="5400" dirty="0" smtClean="0">
                <a:solidFill>
                  <a:schemeClr val="bg1"/>
                </a:solidFill>
                <a:hlinkClick r:id="rId4"/>
              </a:rPr>
              <a:t>new</a:t>
            </a:r>
            <a:r>
              <a:rPr lang="en-US" sz="5400" dirty="0" smtClean="0">
                <a:solidFill>
                  <a:schemeClr val="bg1"/>
                </a:solidFill>
              </a:rPr>
              <a:t> perspective</a:t>
            </a:r>
            <a:endParaRPr lang="en-US" sz="5400" dirty="0">
              <a:solidFill>
                <a:schemeClr val="bg1"/>
              </a:solidFill>
            </a:endParaRPr>
          </a:p>
        </p:txBody>
      </p:sp>
    </p:spTree>
    <p:extLst>
      <p:ext uri="{BB962C8B-B14F-4D97-AF65-F5344CB8AC3E}">
        <p14:creationId xmlns:p14="http://schemas.microsoft.com/office/powerpoint/2010/main" val="12637370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blogs-images.forbes.com/sap/files/2013/02/thought_leadership-300x205442.jpg"/>
          <p:cNvPicPr>
            <a:picLocks noChangeAspect="1" noChangeArrowheads="1"/>
          </p:cNvPicPr>
          <p:nvPr/>
        </p:nvPicPr>
        <p:blipFill>
          <a:blip r:embed="rId3">
            <a:clrChange>
              <a:clrFrom>
                <a:srgbClr val="BEEDFF"/>
              </a:clrFrom>
              <a:clrTo>
                <a:srgbClr val="BEED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0" y="-961206"/>
            <a:ext cx="12041911" cy="82286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12735" y="228142"/>
            <a:ext cx="10515600" cy="1325563"/>
          </a:xfrm>
        </p:spPr>
        <p:txBody>
          <a:bodyPr>
            <a:normAutofit/>
          </a:bodyPr>
          <a:lstStyle/>
          <a:p>
            <a:r>
              <a:rPr lang="en-US" sz="5400" dirty="0">
                <a:latin typeface="Palatino Linotype"/>
                <a:cs typeface="Palatino Linotype"/>
              </a:rPr>
              <a:t>Food for thought…</a:t>
            </a:r>
            <a:endParaRPr lang="en-US" sz="5400" dirty="0"/>
          </a:p>
        </p:txBody>
      </p:sp>
      <p:sp>
        <p:nvSpPr>
          <p:cNvPr id="3" name="Content Placeholder 2"/>
          <p:cNvSpPr>
            <a:spLocks noGrp="1"/>
          </p:cNvSpPr>
          <p:nvPr>
            <p:ph idx="1"/>
          </p:nvPr>
        </p:nvSpPr>
        <p:spPr>
          <a:xfrm>
            <a:off x="2970800" y="3153113"/>
            <a:ext cx="8057535" cy="3256448"/>
          </a:xfrm>
        </p:spPr>
        <p:txBody>
          <a:bodyPr>
            <a:normAutofit fontScale="47500" lnSpcReduction="20000"/>
          </a:bodyPr>
          <a:lstStyle/>
          <a:p>
            <a:pPr marL="0" indent="0">
              <a:buNone/>
            </a:pPr>
            <a:r>
              <a:rPr lang="en-US" sz="9300" dirty="0">
                <a:latin typeface="Palatino Linotype"/>
                <a:cs typeface="Palatino Linotype"/>
              </a:rPr>
              <a:t>If there is </a:t>
            </a:r>
            <a:r>
              <a:rPr lang="en-US" sz="9300" i="1" dirty="0">
                <a:latin typeface="Palatino Linotype"/>
                <a:cs typeface="Palatino Linotype"/>
              </a:rPr>
              <a:t>certainty</a:t>
            </a:r>
            <a:r>
              <a:rPr lang="en-US" sz="9300" dirty="0">
                <a:latin typeface="Palatino Linotype"/>
                <a:cs typeface="Palatino Linotype"/>
              </a:rPr>
              <a:t> or </a:t>
            </a:r>
            <a:r>
              <a:rPr lang="en-US" sz="9300" i="1" dirty="0">
                <a:latin typeface="Palatino Linotype"/>
                <a:cs typeface="Palatino Linotype"/>
              </a:rPr>
              <a:t>only one view</a:t>
            </a:r>
            <a:r>
              <a:rPr lang="en-US" sz="9300" dirty="0">
                <a:latin typeface="Palatino Linotype"/>
                <a:cs typeface="Palatino Linotype"/>
              </a:rPr>
              <a:t>, there is nothing  to discuss and nothing to learn. </a:t>
            </a:r>
            <a:r>
              <a:rPr lang="en-US" sz="9300" i="1" dirty="0">
                <a:latin typeface="Palatino Linotype"/>
                <a:cs typeface="Palatino Linotype"/>
              </a:rPr>
              <a:t>Uncertainty</a:t>
            </a:r>
            <a:r>
              <a:rPr lang="en-US" sz="9300" dirty="0">
                <a:latin typeface="Palatino Linotype"/>
                <a:cs typeface="Palatino Linotype"/>
              </a:rPr>
              <a:t> is the foundation of inquiry  and research. </a:t>
            </a:r>
          </a:p>
          <a:p>
            <a:pPr marL="0" indent="0">
              <a:buNone/>
            </a:pPr>
            <a:r>
              <a:rPr lang="en-US" sz="3200" dirty="0">
                <a:latin typeface="Palatino Linotype"/>
                <a:cs typeface="Palatino Linotype"/>
              </a:rPr>
              <a:t>	</a:t>
            </a:r>
            <a:endParaRPr lang="en-US" sz="2000" dirty="0">
              <a:solidFill>
                <a:schemeClr val="accent3"/>
              </a:solidFill>
              <a:latin typeface="Palatino Linotype"/>
              <a:cs typeface="Palatino Linotype"/>
            </a:endParaRPr>
          </a:p>
          <a:p>
            <a:pPr marL="0" indent="0" algn="r">
              <a:buNone/>
            </a:pPr>
            <a:r>
              <a:rPr lang="en-US" sz="4500" dirty="0">
                <a:solidFill>
                  <a:schemeClr val="accent3"/>
                </a:solidFill>
                <a:latin typeface="Palatino Linotype"/>
                <a:cs typeface="Palatino Linotype"/>
              </a:rPr>
              <a:t>Peter Johnston, </a:t>
            </a:r>
            <a:r>
              <a:rPr lang="en-US" sz="4500" i="1" dirty="0">
                <a:solidFill>
                  <a:schemeClr val="accent3"/>
                </a:solidFill>
                <a:latin typeface="Palatino Linotype"/>
                <a:cs typeface="Palatino Linotype"/>
              </a:rPr>
              <a:t>Genre Study</a:t>
            </a:r>
            <a:r>
              <a:rPr lang="en-US" sz="4500" dirty="0">
                <a:solidFill>
                  <a:schemeClr val="accent3"/>
                </a:solidFill>
                <a:latin typeface="Palatino Linotype"/>
                <a:cs typeface="Palatino Linotype"/>
              </a:rPr>
              <a:t>, p.2</a:t>
            </a:r>
          </a:p>
          <a:p>
            <a:endParaRPr lang="en-US" sz="4500" dirty="0"/>
          </a:p>
        </p:txBody>
      </p:sp>
    </p:spTree>
    <p:extLst>
      <p:ext uri="{BB962C8B-B14F-4D97-AF65-F5344CB8AC3E}">
        <p14:creationId xmlns:p14="http://schemas.microsoft.com/office/powerpoint/2010/main" val="1420742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7923" y="1540384"/>
            <a:ext cx="1796738" cy="2317792"/>
          </a:xfrm>
          <a:prstGeom prst="rect">
            <a:avLst/>
          </a:prstGeom>
        </p:spPr>
      </p:pic>
      <p:sp>
        <p:nvSpPr>
          <p:cNvPr id="6" name="Title 5"/>
          <p:cNvSpPr>
            <a:spLocks noGrp="1"/>
          </p:cNvSpPr>
          <p:nvPr>
            <p:ph type="title"/>
          </p:nvPr>
        </p:nvSpPr>
        <p:spPr>
          <a:xfrm>
            <a:off x="1400638" y="2158607"/>
            <a:ext cx="10515600" cy="2852737"/>
          </a:xfrm>
        </p:spPr>
        <p:txBody>
          <a:bodyPr>
            <a:scene3d>
              <a:camera prst="orthographicFront"/>
              <a:lightRig rig="soft" dir="t">
                <a:rot lat="0" lon="0" rev="15600000"/>
              </a:lightRig>
            </a:scene3d>
            <a:sp3d extrusionH="57150" prstMaterial="softEdge">
              <a:bevelT w="25400" h="38100"/>
            </a:sp3d>
          </a:bodyPr>
          <a:lstStyle/>
          <a:p>
            <a:pPr algn="r"/>
            <a:r>
              <a:rPr lang="en-US" b="1" dirty="0" smtClean="0">
                <a:ln/>
                <a:solidFill>
                  <a:schemeClr val="accent4"/>
                </a:solidFill>
              </a:rPr>
              <a:t>Teach, Read and Revise </a:t>
            </a:r>
            <a:endParaRPr lang="en-US" b="1" dirty="0">
              <a:ln/>
              <a:solidFill>
                <a:schemeClr val="accent4"/>
              </a:solidFill>
            </a:endParaRPr>
          </a:p>
        </p:txBody>
      </p:sp>
      <p:sp>
        <p:nvSpPr>
          <p:cNvPr id="7" name="Text Placeholder 6"/>
          <p:cNvSpPr>
            <a:spLocks noGrp="1"/>
          </p:cNvSpPr>
          <p:nvPr>
            <p:ph type="body" idx="1"/>
          </p:nvPr>
        </p:nvSpPr>
        <p:spPr>
          <a:xfrm>
            <a:off x="6031831" y="4862025"/>
            <a:ext cx="5569047" cy="1439041"/>
          </a:xfrm>
        </p:spPr>
        <p:txBody>
          <a:bodyPr>
            <a:normAutofit/>
          </a:bodyPr>
          <a:lstStyle/>
          <a:p>
            <a:pPr algn="r"/>
            <a:r>
              <a:rPr lang="en-US" sz="4000" dirty="0" smtClean="0"/>
              <a:t>What more do they need to learn about the genre?</a:t>
            </a:r>
          </a:p>
        </p:txBody>
      </p:sp>
      <p:pic>
        <p:nvPicPr>
          <p:cNvPr id="5124" name="Picture 4" descr="http://www.carolhurst.com/graphics/crowca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4523" y="1820400"/>
            <a:ext cx="2652683" cy="2201397"/>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ecx.images-amazon.com/images/I/515L1y2MM1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1850" y="3290328"/>
            <a:ext cx="2456399" cy="30325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85952" y="1271727"/>
            <a:ext cx="1524000" cy="1889760"/>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36421" y="4327709"/>
            <a:ext cx="1671107" cy="1520707"/>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17645" y="583500"/>
            <a:ext cx="1699326" cy="1376454"/>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72961" y="408881"/>
            <a:ext cx="1104900" cy="1458468"/>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00637" y="1086486"/>
            <a:ext cx="1947699" cy="1480251"/>
          </a:xfrm>
          <a:prstGeom prst="rect">
            <a:avLst/>
          </a:prstGeom>
        </p:spPr>
      </p:pic>
      <p:pic>
        <p:nvPicPr>
          <p:cNvPr id="5128" name="Picture 8" descr="http://img2.imagesbn.com/p/9780689819131_p0_v1_s260x420.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277360" y="2052625"/>
            <a:ext cx="1348555" cy="1737562"/>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children.ronhimler.com/wp-content/uploads/2013/05/Kat.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807115" y="663629"/>
            <a:ext cx="1134607" cy="141825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063312" y="1873384"/>
            <a:ext cx="1390650" cy="1807845"/>
          </a:xfrm>
          <a:prstGeom prst="rect">
            <a:avLst/>
          </a:prstGeom>
        </p:spPr>
      </p:pic>
      <p:pic>
        <p:nvPicPr>
          <p:cNvPr id="5132" name="Picture 12" descr="http://ecx.images-amazon.com/images/I/51MJ6MWWRFL.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385342" y="4973153"/>
            <a:ext cx="1235742" cy="1561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0418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62175" y="357485"/>
            <a:ext cx="8391525" cy="3477875"/>
          </a:xfrm>
          <a:prstGeom prst="rect">
            <a:avLst/>
          </a:prstGeom>
        </p:spPr>
        <p:txBody>
          <a:bodyPr wrap="square">
            <a:spAutoFit/>
          </a:bodyPr>
          <a:lstStyle/>
          <a:p>
            <a:r>
              <a:rPr lang="en-US" sz="4400" b="1" dirty="0"/>
              <a:t>Readers notice the importance of the setting in historical fiction so that they can understand what it would have been like for the characters to live at that time.</a:t>
            </a:r>
          </a:p>
        </p:txBody>
      </p:sp>
    </p:spTree>
    <p:extLst>
      <p:ext uri="{BB962C8B-B14F-4D97-AF65-F5344CB8AC3E}">
        <p14:creationId xmlns:p14="http://schemas.microsoft.com/office/powerpoint/2010/main" val="4972845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325" y="730911"/>
            <a:ext cx="4095750" cy="5151193"/>
          </a:xfrm>
          <a:prstGeom prst="rect">
            <a:avLst/>
          </a:prstGeom>
        </p:spPr>
      </p:pic>
      <p:sp>
        <p:nvSpPr>
          <p:cNvPr id="3" name="TextBox 2"/>
          <p:cNvSpPr txBox="1"/>
          <p:nvPr/>
        </p:nvSpPr>
        <p:spPr>
          <a:xfrm>
            <a:off x="5391150" y="619125"/>
            <a:ext cx="6305549" cy="5262979"/>
          </a:xfrm>
          <a:prstGeom prst="rect">
            <a:avLst/>
          </a:prstGeom>
          <a:noFill/>
        </p:spPr>
        <p:txBody>
          <a:bodyPr wrap="square" rtlCol="0">
            <a:spAutoFit/>
          </a:bodyPr>
          <a:lstStyle/>
          <a:p>
            <a:r>
              <a:rPr lang="en-US" sz="4800" dirty="0" smtClean="0"/>
              <a:t>A long time ago when there was no electricity and the streetlamps in Little Italy had to be lit by hand.  Peppe lived in a tenement on Mulberry Street.</a:t>
            </a:r>
            <a:endParaRPr lang="en-US" sz="4800" dirty="0"/>
          </a:p>
        </p:txBody>
      </p:sp>
    </p:spTree>
    <p:extLst>
      <p:ext uri="{BB962C8B-B14F-4D97-AF65-F5344CB8AC3E}">
        <p14:creationId xmlns:p14="http://schemas.microsoft.com/office/powerpoint/2010/main" val="31539056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924" y="690562"/>
            <a:ext cx="4981797" cy="4119563"/>
          </a:xfrm>
          <a:prstGeom prst="rect">
            <a:avLst/>
          </a:prstGeom>
        </p:spPr>
      </p:pic>
      <p:sp>
        <p:nvSpPr>
          <p:cNvPr id="3" name="TextBox 2"/>
          <p:cNvSpPr txBox="1"/>
          <p:nvPr/>
        </p:nvSpPr>
        <p:spPr>
          <a:xfrm>
            <a:off x="6105526" y="1524000"/>
            <a:ext cx="5743574" cy="4524315"/>
          </a:xfrm>
          <a:prstGeom prst="rect">
            <a:avLst/>
          </a:prstGeom>
          <a:noFill/>
        </p:spPr>
        <p:txBody>
          <a:bodyPr wrap="square" rtlCol="0">
            <a:spAutoFit/>
          </a:bodyPr>
          <a:lstStyle/>
          <a:p>
            <a:r>
              <a:rPr lang="en-US" sz="3600" dirty="0" smtClean="0"/>
              <a:t>We came Nebraska Territory in the spring.  Our oxen, Brownie and Blackie, pulled the wagon and our cow, Moo, was tied on behind.  It was a long way from my grandparents’ home in Illinois.  A long, long way.</a:t>
            </a:r>
            <a:endParaRPr lang="en-US" sz="3600" dirty="0"/>
          </a:p>
        </p:txBody>
      </p:sp>
    </p:spTree>
    <p:extLst>
      <p:ext uri="{BB962C8B-B14F-4D97-AF65-F5344CB8AC3E}">
        <p14:creationId xmlns:p14="http://schemas.microsoft.com/office/powerpoint/2010/main" val="26504396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1015891"/>
            <a:ext cx="5080000" cy="4127500"/>
          </a:xfrm>
          <a:prstGeom prst="rect">
            <a:avLst/>
          </a:prstGeom>
        </p:spPr>
      </p:pic>
      <p:sp>
        <p:nvSpPr>
          <p:cNvPr id="4" name="TextBox 3"/>
          <p:cNvSpPr txBox="1"/>
          <p:nvPr/>
        </p:nvSpPr>
        <p:spPr>
          <a:xfrm>
            <a:off x="409576" y="466725"/>
            <a:ext cx="6143624" cy="1384995"/>
          </a:xfrm>
          <a:prstGeom prst="rect">
            <a:avLst/>
          </a:prstGeom>
          <a:noFill/>
        </p:spPr>
        <p:txBody>
          <a:bodyPr wrap="square" rtlCol="0">
            <a:spAutoFit/>
          </a:bodyPr>
          <a:lstStyle/>
          <a:p>
            <a:r>
              <a:rPr lang="en-US" sz="2800" dirty="0" smtClean="0"/>
              <a:t>Long, long time ago in China in the mid 1800s – there was a rebellion against the government by the people.</a:t>
            </a:r>
            <a:endParaRPr lang="en-US" sz="2800" dirty="0"/>
          </a:p>
        </p:txBody>
      </p:sp>
      <p:sp>
        <p:nvSpPr>
          <p:cNvPr id="5" name="TextBox 4"/>
          <p:cNvSpPr txBox="1"/>
          <p:nvPr/>
        </p:nvSpPr>
        <p:spPr>
          <a:xfrm>
            <a:off x="2136775" y="2168198"/>
            <a:ext cx="3349625" cy="3108543"/>
          </a:xfrm>
          <a:prstGeom prst="rect">
            <a:avLst/>
          </a:prstGeom>
          <a:noFill/>
        </p:spPr>
        <p:txBody>
          <a:bodyPr wrap="square" rtlCol="0">
            <a:spAutoFit/>
          </a:bodyPr>
          <a:lstStyle/>
          <a:p>
            <a:r>
              <a:rPr lang="en-US" sz="2800" dirty="0" smtClean="0"/>
              <a:t>Two brothers bowed goodbye to their family and boarded the overcrowded ship with hundreds of others frantic for work.</a:t>
            </a:r>
            <a:endParaRPr lang="en-US" sz="2800" dirty="0"/>
          </a:p>
        </p:txBody>
      </p:sp>
      <p:sp>
        <p:nvSpPr>
          <p:cNvPr id="6" name="TextBox 5"/>
          <p:cNvSpPr txBox="1"/>
          <p:nvPr/>
        </p:nvSpPr>
        <p:spPr>
          <a:xfrm>
            <a:off x="3086985" y="5593219"/>
            <a:ext cx="7342890" cy="954107"/>
          </a:xfrm>
          <a:prstGeom prst="rect">
            <a:avLst/>
          </a:prstGeom>
          <a:noFill/>
        </p:spPr>
        <p:txBody>
          <a:bodyPr wrap="square" rtlCol="0">
            <a:spAutoFit/>
          </a:bodyPr>
          <a:lstStyle/>
          <a:p>
            <a:r>
              <a:rPr lang="en-US" sz="2800" dirty="0" smtClean="0"/>
              <a:t>After almost two months on the stormy seas, they finally arrived in San Francisco.</a:t>
            </a:r>
            <a:endParaRPr lang="en-US" sz="2800" dirty="0"/>
          </a:p>
        </p:txBody>
      </p:sp>
    </p:spTree>
    <p:extLst>
      <p:ext uri="{BB962C8B-B14F-4D97-AF65-F5344CB8AC3E}">
        <p14:creationId xmlns:p14="http://schemas.microsoft.com/office/powerpoint/2010/main" val="40604503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images.forwallpaper.com/files/images/e/ece6/ece6c510/227464/los-angeles-los-angeles-bridge-bridge-road-car-town-city-america-usa-america.jpg"/>
          <p:cNvPicPr>
            <a:picLocks noChangeAspect="1" noChangeArrowheads="1"/>
          </p:cNvPicPr>
          <p:nvPr/>
        </p:nvPicPr>
        <p:blipFill rotWithShape="1">
          <a:blip r:embed="rId3">
            <a:extLst>
              <a:ext uri="{28A0092B-C50C-407E-A947-70E740481C1C}">
                <a14:useLocalDpi xmlns:a14="http://schemas.microsoft.com/office/drawing/2010/main" val="0"/>
              </a:ext>
            </a:extLst>
          </a:blip>
          <a:srcRect l="10658" t="2646" r="7210" b="18744"/>
          <a:stretch/>
        </p:blipFill>
        <p:spPr bwMode="auto">
          <a:xfrm>
            <a:off x="-201639" y="0"/>
            <a:ext cx="12393637" cy="948959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94687" y="2610417"/>
            <a:ext cx="9800984" cy="2862322"/>
          </a:xfrm>
          <a:prstGeom prst="rect">
            <a:avLst/>
          </a:prstGeom>
          <a:solidFill>
            <a:schemeClr val="bg1">
              <a:lumMod val="85000"/>
              <a:alpha val="64000"/>
            </a:schemeClr>
          </a:solidFill>
        </p:spPr>
        <p:txBody>
          <a:bodyPr wrap="square" rtlCol="0">
            <a:spAutoFit/>
          </a:bodyPr>
          <a:lstStyle/>
          <a:p>
            <a:r>
              <a:rPr lang="en-US" sz="3600" dirty="0" smtClean="0">
                <a:latin typeface="Arial Rounded MT Bold" panose="020F0704030504030204" pitchFamily="34" charset="0"/>
              </a:rPr>
              <a:t>Everyone should read </a:t>
            </a:r>
            <a:r>
              <a:rPr lang="en-US" sz="3600" dirty="0">
                <a:latin typeface="Arial Rounded MT Bold" panose="020F0704030504030204" pitchFamily="34" charset="0"/>
              </a:rPr>
              <a:t>All read </a:t>
            </a:r>
            <a:r>
              <a:rPr lang="en-US" sz="3600" dirty="0" smtClean="0">
                <a:latin typeface="Arial Rounded MT Bold" panose="020F0704030504030204" pitchFamily="34" charset="0"/>
              </a:rPr>
              <a:t>239-242</a:t>
            </a:r>
          </a:p>
          <a:p>
            <a:endParaRPr lang="en-US" sz="3600" dirty="0">
              <a:latin typeface="Arial Rounded MT Bold" panose="020F0704030504030204" pitchFamily="34" charset="0"/>
            </a:endParaRPr>
          </a:p>
          <a:p>
            <a:r>
              <a:rPr lang="en-US" sz="3600" dirty="0" smtClean="0">
                <a:latin typeface="Arial Rounded MT Bold" panose="020F0704030504030204" pitchFamily="34" charset="0"/>
              </a:rPr>
              <a:t>Group 1</a:t>
            </a:r>
            <a:r>
              <a:rPr lang="en-US" sz="3600" dirty="0">
                <a:latin typeface="Arial Rounded MT Bold" panose="020F0704030504030204" pitchFamily="34" charset="0"/>
              </a:rPr>
              <a:t>: </a:t>
            </a:r>
            <a:r>
              <a:rPr lang="en-US" sz="3600" dirty="0" smtClean="0">
                <a:latin typeface="Arial Rounded MT Bold" panose="020F0704030504030204" pitchFamily="34" charset="0"/>
              </a:rPr>
              <a:t> Read 242-up </a:t>
            </a:r>
            <a:r>
              <a:rPr lang="en-US" sz="3600" dirty="0">
                <a:latin typeface="Arial Rounded MT Bold" panose="020F0704030504030204" pitchFamily="34" charset="0"/>
              </a:rPr>
              <a:t>to Genre study 249.  </a:t>
            </a:r>
            <a:endParaRPr lang="en-US" sz="3600" dirty="0" smtClean="0">
              <a:latin typeface="Arial Rounded MT Bold" panose="020F0704030504030204" pitchFamily="34" charset="0"/>
            </a:endParaRPr>
          </a:p>
          <a:p>
            <a:r>
              <a:rPr lang="en-US" sz="3600" dirty="0" smtClean="0">
                <a:latin typeface="Arial Rounded MT Bold" panose="020F0704030504030204" pitchFamily="34" charset="0"/>
              </a:rPr>
              <a:t>Group 2</a:t>
            </a:r>
            <a:r>
              <a:rPr lang="en-US" sz="3600" dirty="0">
                <a:latin typeface="Arial Rounded MT Bold" panose="020F0704030504030204" pitchFamily="34" charset="0"/>
              </a:rPr>
              <a:t>:  </a:t>
            </a:r>
            <a:r>
              <a:rPr lang="en-US" sz="3600" dirty="0" smtClean="0">
                <a:latin typeface="Arial Rounded MT Bold" panose="020F0704030504030204" pitchFamily="34" charset="0"/>
              </a:rPr>
              <a:t>Read 249 </a:t>
            </a:r>
            <a:r>
              <a:rPr lang="en-US" sz="3600" dirty="0">
                <a:latin typeface="Arial Rounded MT Bold" panose="020F0704030504030204" pitchFamily="34" charset="0"/>
              </a:rPr>
              <a:t>(genre </a:t>
            </a:r>
            <a:r>
              <a:rPr lang="en-US" sz="3600" dirty="0" smtClean="0">
                <a:latin typeface="Arial Rounded MT Bold" panose="020F0704030504030204" pitchFamily="34" charset="0"/>
              </a:rPr>
              <a:t>study)- 269 </a:t>
            </a:r>
          </a:p>
          <a:p>
            <a:r>
              <a:rPr lang="en-US" sz="3600" dirty="0" smtClean="0">
                <a:latin typeface="Arial Rounded MT Bold" panose="020F0704030504030204" pitchFamily="34" charset="0"/>
              </a:rPr>
              <a:t>Group 3</a:t>
            </a:r>
            <a:r>
              <a:rPr lang="en-US" sz="3600" dirty="0">
                <a:latin typeface="Arial Rounded MT Bold" panose="020F0704030504030204" pitchFamily="34" charset="0"/>
              </a:rPr>
              <a:t>: </a:t>
            </a:r>
            <a:r>
              <a:rPr lang="en-US" sz="3600" dirty="0" smtClean="0">
                <a:latin typeface="Arial Rounded MT Bold" panose="020F0704030504030204" pitchFamily="34" charset="0"/>
              </a:rPr>
              <a:t> Read270-284</a:t>
            </a:r>
            <a:endParaRPr lang="en-US" sz="3600" dirty="0">
              <a:latin typeface="Arial Rounded MT Bold" panose="020F0704030504030204" pitchFamily="34" charset="0"/>
            </a:endParaRPr>
          </a:p>
        </p:txBody>
      </p:sp>
      <p:sp>
        <p:nvSpPr>
          <p:cNvPr id="3" name="Rectangle 2"/>
          <p:cNvSpPr/>
          <p:nvPr/>
        </p:nvSpPr>
        <p:spPr>
          <a:xfrm>
            <a:off x="925217" y="1455967"/>
            <a:ext cx="6761724" cy="1446550"/>
          </a:xfrm>
          <a:prstGeom prst="rect">
            <a:avLst/>
          </a:prstGeom>
          <a:noFill/>
        </p:spPr>
        <p:txBody>
          <a:bodyPr wrap="none" lIns="91440" tIns="45720" rIns="91440" bIns="45720">
            <a:spAutoFit/>
          </a:bodyPr>
          <a:lstStyle/>
          <a:p>
            <a:pPr algn="ctr"/>
            <a:r>
              <a:rPr lang="en-US" sz="8800" b="1" cap="none" spc="0" dirty="0" smtClean="0">
                <a:ln w="6600">
                  <a:solidFill>
                    <a:schemeClr val="accent2"/>
                  </a:solidFill>
                  <a:prstDash val="solid"/>
                </a:ln>
                <a:solidFill>
                  <a:srgbClr val="FFFFFF"/>
                </a:solidFill>
                <a:effectLst>
                  <a:outerShdw dist="38100" dir="2700000" algn="tl" rotWithShape="0">
                    <a:schemeClr val="accent2"/>
                  </a:outerShdw>
                </a:effectLst>
              </a:rPr>
              <a:t>In Groups of 3</a:t>
            </a:r>
            <a:endParaRPr lang="en-US" sz="88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237802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4600" y="-800100"/>
            <a:ext cx="9702800" cy="72771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40430049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http://pjp-eu.coe.int/documents/1017981/1667839/reflection-group.jpg/3df1d356-c8c0-4a16-9c22-e98edac0b0a8?t=1404492688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5277" y="-751853"/>
            <a:ext cx="9312173" cy="7114503"/>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p:txBody>
          <a:bodyPr>
            <a:normAutofit/>
          </a:bodyPr>
          <a:lstStyle/>
          <a:p>
            <a:r>
              <a:rPr lang="en-US" dirty="0" smtClean="0"/>
              <a:t>Get into grade level groups</a:t>
            </a:r>
          </a:p>
          <a:p>
            <a:r>
              <a:rPr lang="en-US" dirty="0" smtClean="0"/>
              <a:t>What are you thinking about Genre Study now?</a:t>
            </a:r>
          </a:p>
          <a:p>
            <a:r>
              <a:rPr lang="en-US" dirty="0" smtClean="0"/>
              <a:t>What genre might we try this with?</a:t>
            </a:r>
          </a:p>
          <a:p>
            <a:endParaRPr lang="en-US" dirty="0"/>
          </a:p>
        </p:txBody>
      </p:sp>
    </p:spTree>
    <p:extLst>
      <p:ext uri="{BB962C8B-B14F-4D97-AF65-F5344CB8AC3E}">
        <p14:creationId xmlns:p14="http://schemas.microsoft.com/office/powerpoint/2010/main" val="16015556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tatic.squarespace.com/static/535e714be4b0eea56c05aec6/t/535e7922e4b088f0b623bdea/1398700322481/boo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686" y="-939521"/>
            <a:ext cx="14728372" cy="920523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635702" y="351468"/>
            <a:ext cx="7301594" cy="1325563"/>
          </a:xfrm>
        </p:spPr>
        <p:txBody>
          <a:bodyPr>
            <a:noAutofit/>
          </a:bodyPr>
          <a:lstStyle/>
          <a:p>
            <a:pPr algn="ctr"/>
            <a:r>
              <a:rPr lang="en-US"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rPr>
              <a:t>Genre Study </a:t>
            </a:r>
            <a:br>
              <a:rPr lang="en-US"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rPr>
            </a:br>
            <a:r>
              <a:rPr lang="en-US"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rPr>
              <a:t>Components</a:t>
            </a:r>
            <a:endParaRPr lang="en-US"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871584" y="2073301"/>
            <a:ext cx="4829831" cy="4021136"/>
          </a:xfrm>
          <a:solidFill>
            <a:schemeClr val="accent6">
              <a:lumMod val="20000"/>
              <a:lumOff val="80000"/>
            </a:schemeClr>
          </a:solidFill>
          <a:ln>
            <a:solidFill>
              <a:schemeClr val="accent1">
                <a:lumMod val="60000"/>
                <a:lumOff val="40000"/>
              </a:schemeClr>
            </a:solidFill>
          </a:ln>
        </p:spPr>
        <p:txBody>
          <a:bodyPr>
            <a:normAutofit/>
          </a:bodyPr>
          <a:lstStyle/>
          <a:p>
            <a:pPr algn="ctr"/>
            <a:r>
              <a:rPr lang="en-US" sz="4000" dirty="0" smtClean="0">
                <a:solidFill>
                  <a:schemeClr val="accent1"/>
                </a:solidFill>
                <a:latin typeface="Arial" panose="020B0604020202020204" pitchFamily="34" charset="0"/>
                <a:cs typeface="Arial" panose="020B0604020202020204" pitchFamily="34" charset="0"/>
              </a:rPr>
              <a:t>Collect </a:t>
            </a:r>
          </a:p>
          <a:p>
            <a:pPr algn="ctr"/>
            <a:r>
              <a:rPr lang="en-US" sz="4000" dirty="0" smtClean="0">
                <a:solidFill>
                  <a:schemeClr val="accent1"/>
                </a:solidFill>
                <a:latin typeface="Arial" panose="020B0604020202020204" pitchFamily="34" charset="0"/>
                <a:cs typeface="Arial" panose="020B0604020202020204" pitchFamily="34" charset="0"/>
              </a:rPr>
              <a:t>Immerse </a:t>
            </a:r>
          </a:p>
          <a:p>
            <a:pPr algn="ctr"/>
            <a:r>
              <a:rPr lang="en-US" sz="4000" dirty="0" smtClean="0">
                <a:solidFill>
                  <a:schemeClr val="accent1"/>
                </a:solidFill>
                <a:latin typeface="Arial" panose="020B0604020202020204" pitchFamily="34" charset="0"/>
                <a:cs typeface="Arial" panose="020B0604020202020204" pitchFamily="34" charset="0"/>
              </a:rPr>
              <a:t>Study</a:t>
            </a:r>
          </a:p>
          <a:p>
            <a:pPr algn="ctr"/>
            <a:r>
              <a:rPr lang="en-US" sz="4000" dirty="0" smtClean="0">
                <a:solidFill>
                  <a:schemeClr val="accent1"/>
                </a:solidFill>
                <a:latin typeface="Arial" panose="020B0604020202020204" pitchFamily="34" charset="0"/>
                <a:cs typeface="Arial" panose="020B0604020202020204" pitchFamily="34" charset="0"/>
              </a:rPr>
              <a:t>Define</a:t>
            </a:r>
          </a:p>
          <a:p>
            <a:pPr algn="ctr"/>
            <a:r>
              <a:rPr lang="en-US" sz="4000" dirty="0" smtClean="0">
                <a:solidFill>
                  <a:schemeClr val="accent1"/>
                </a:solidFill>
                <a:latin typeface="Arial" panose="020B0604020202020204" pitchFamily="34" charset="0"/>
                <a:cs typeface="Arial" panose="020B0604020202020204" pitchFamily="34" charset="0"/>
              </a:rPr>
              <a:t>Teach</a:t>
            </a:r>
          </a:p>
          <a:p>
            <a:pPr algn="ctr"/>
            <a:r>
              <a:rPr lang="en-US" sz="4000" dirty="0" smtClean="0">
                <a:solidFill>
                  <a:schemeClr val="accent1"/>
                </a:solidFill>
                <a:latin typeface="Arial" panose="020B0604020202020204" pitchFamily="34" charset="0"/>
                <a:cs typeface="Arial" panose="020B0604020202020204" pitchFamily="34" charset="0"/>
              </a:rPr>
              <a:t>Read and Revise</a:t>
            </a:r>
          </a:p>
          <a:p>
            <a:endParaRPr lang="en-US" dirty="0" smtClean="0"/>
          </a:p>
          <a:p>
            <a:endParaRPr lang="en-US" dirty="0"/>
          </a:p>
        </p:txBody>
      </p:sp>
    </p:spTree>
    <p:extLst>
      <p:ext uri="{BB962C8B-B14F-4D97-AF65-F5344CB8AC3E}">
        <p14:creationId xmlns:p14="http://schemas.microsoft.com/office/powerpoint/2010/main" val="37914423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0315" y="1484416"/>
            <a:ext cx="5650357" cy="5254831"/>
          </a:xfrm>
          <a:prstGeom prst="rect">
            <a:avLst/>
          </a:prstGeom>
        </p:spPr>
      </p:pic>
      <p:sp>
        <p:nvSpPr>
          <p:cNvPr id="2" name="Title 1"/>
          <p:cNvSpPr>
            <a:spLocks noGrp="1"/>
          </p:cNvSpPr>
          <p:nvPr>
            <p:ph type="title"/>
          </p:nvPr>
        </p:nvSpPr>
        <p:spPr/>
        <p:txBody>
          <a:bodyPr>
            <a:normAutofit/>
          </a:bodyPr>
          <a:lstStyle/>
          <a:p>
            <a:r>
              <a:rPr lang="en-US" sz="5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60007" dist="310007" dir="7680000" sy="30000" kx="1300200" algn="ctr" rotWithShape="0">
                    <a:prstClr val="black">
                      <a:alpha val="32000"/>
                    </a:prstClr>
                  </a:outerShdw>
                </a:effectLst>
                <a:latin typeface="Palatino Linotype"/>
                <a:cs typeface="Palatino Linotype"/>
              </a:rPr>
              <a:t>Learning Targets:  Genre Study</a:t>
            </a:r>
            <a:endPar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60007" dist="310007" dir="7680000" sy="30000" kx="1300200" algn="ctr" rotWithShape="0">
                  <a:prstClr val="black">
                    <a:alpha val="32000"/>
                  </a:prstClr>
                </a:outerShdw>
              </a:effectLst>
              <a:latin typeface="Palatino Linotype"/>
              <a:cs typeface="Palatino Linotype"/>
            </a:endParaRPr>
          </a:p>
        </p:txBody>
      </p:sp>
      <p:sp>
        <p:nvSpPr>
          <p:cNvPr id="3" name="Content Placeholder 2"/>
          <p:cNvSpPr>
            <a:spLocks noGrp="1"/>
          </p:cNvSpPr>
          <p:nvPr>
            <p:ph idx="1"/>
          </p:nvPr>
        </p:nvSpPr>
        <p:spPr>
          <a:xfrm>
            <a:off x="838200" y="1825625"/>
            <a:ext cx="6999514" cy="4351338"/>
          </a:xfrm>
        </p:spPr>
        <p:txBody>
          <a:bodyPr>
            <a:normAutofit fontScale="92500"/>
          </a:bodyPr>
          <a:lstStyle/>
          <a:p>
            <a:r>
              <a:rPr lang="en-US" sz="3200" dirty="0">
                <a:latin typeface="Palatino Linotype"/>
                <a:cs typeface="Palatino Linotype"/>
              </a:rPr>
              <a:t>Learn about an inquiry process through the use of genre study.</a:t>
            </a:r>
          </a:p>
          <a:p>
            <a:pPr marL="114300" indent="0">
              <a:buNone/>
            </a:pPr>
            <a:endParaRPr lang="en-US" sz="3200" dirty="0">
              <a:latin typeface="Palatino Linotype"/>
              <a:cs typeface="Palatino Linotype"/>
            </a:endParaRPr>
          </a:p>
          <a:p>
            <a:r>
              <a:rPr lang="en-US" sz="3200" dirty="0">
                <a:latin typeface="Palatino Linotype"/>
                <a:cs typeface="Palatino Linotype"/>
              </a:rPr>
              <a:t>Understand that this inquiry process can be applied to any genre </a:t>
            </a:r>
            <a:r>
              <a:rPr lang="en-US" sz="3200" dirty="0" smtClean="0">
                <a:latin typeface="Palatino Linotype"/>
                <a:cs typeface="Palatino Linotype"/>
              </a:rPr>
              <a:t>study.</a:t>
            </a:r>
            <a:endParaRPr lang="en-US" sz="3200" dirty="0">
              <a:latin typeface="Palatino Linotype"/>
              <a:cs typeface="Palatino Linotype"/>
            </a:endParaRPr>
          </a:p>
          <a:p>
            <a:pPr marL="114300" indent="0">
              <a:buNone/>
            </a:pPr>
            <a:endParaRPr lang="en-US" sz="3200" dirty="0">
              <a:latin typeface="Palatino Linotype"/>
              <a:cs typeface="Palatino Linotype"/>
            </a:endParaRPr>
          </a:p>
          <a:p>
            <a:r>
              <a:rPr lang="en-US" sz="3200" dirty="0">
                <a:latin typeface="Palatino Linotype"/>
                <a:cs typeface="Palatino Linotype"/>
              </a:rPr>
              <a:t>Create a working plan to think about incorporating the inquiry process </a:t>
            </a:r>
            <a:r>
              <a:rPr lang="en-US" sz="3200" dirty="0" smtClean="0">
                <a:latin typeface="Palatino Linotype"/>
                <a:cs typeface="Palatino Linotype"/>
              </a:rPr>
              <a:t>in the study of genre.</a:t>
            </a:r>
            <a:endParaRPr lang="en-US" sz="3200" dirty="0">
              <a:latin typeface="Palatino Linotype"/>
              <a:cs typeface="Palatino Linotype"/>
            </a:endParaRPr>
          </a:p>
          <a:p>
            <a:endParaRPr lang="en-US" dirty="0"/>
          </a:p>
        </p:txBody>
      </p:sp>
    </p:spTree>
    <p:extLst>
      <p:ext uri="{BB962C8B-B14F-4D97-AF65-F5344CB8AC3E}">
        <p14:creationId xmlns:p14="http://schemas.microsoft.com/office/powerpoint/2010/main" val="23771101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s://socialmediasydney.net.au/wp-content/uploads/2012/07/conversation-bubbl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8542" y="-17647"/>
            <a:ext cx="8003458" cy="7779536"/>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865546" y="4299395"/>
            <a:ext cx="3893574" cy="2256504"/>
          </a:xfrm>
          <a:prstGeom prst="ellipse">
            <a:avLst/>
          </a:prstGeom>
          <a:solidFill>
            <a:srgbClr val="CC1E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ounded Rectangle 2"/>
          <p:cNvSpPr/>
          <p:nvPr/>
        </p:nvSpPr>
        <p:spPr>
          <a:xfrm>
            <a:off x="1743074" y="1923404"/>
            <a:ext cx="3502741" cy="180734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871199" y="2042247"/>
            <a:ext cx="3246489" cy="1569660"/>
          </a:xfrm>
          <a:prstGeom prst="rect">
            <a:avLst/>
          </a:prstGeom>
          <a:noFill/>
        </p:spPr>
        <p:txBody>
          <a:bodyPr wrap="square" rtlCol="0">
            <a:spAutoFit/>
          </a:bodyPr>
          <a:lstStyle/>
          <a:p>
            <a:r>
              <a:rPr lang="en-US" sz="3200" dirty="0" smtClean="0">
                <a:latin typeface="Arial Black" panose="020B0A04020102020204" pitchFamily="34" charset="0"/>
              </a:rPr>
              <a:t>How can we incorporate inquiry?</a:t>
            </a:r>
            <a:endParaRPr lang="en-US" sz="3200" dirty="0">
              <a:latin typeface="Arial Black" panose="020B0A04020102020204" pitchFamily="34" charset="0"/>
            </a:endParaRPr>
          </a:p>
        </p:txBody>
      </p:sp>
      <p:sp>
        <p:nvSpPr>
          <p:cNvPr id="6" name="TextBox 5"/>
          <p:cNvSpPr txBox="1"/>
          <p:nvPr/>
        </p:nvSpPr>
        <p:spPr>
          <a:xfrm>
            <a:off x="1497881" y="4642817"/>
            <a:ext cx="2907276" cy="1569660"/>
          </a:xfrm>
          <a:prstGeom prst="rect">
            <a:avLst/>
          </a:prstGeom>
          <a:noFill/>
        </p:spPr>
        <p:txBody>
          <a:bodyPr wrap="square" rtlCol="0">
            <a:spAutoFit/>
          </a:bodyPr>
          <a:lstStyle/>
          <a:p>
            <a:r>
              <a:rPr lang="en-US" sz="3200" dirty="0" smtClean="0">
                <a:latin typeface="Arial Black" panose="020B0A04020102020204" pitchFamily="34" charset="0"/>
              </a:rPr>
              <a:t>What genre could we try next?</a:t>
            </a:r>
            <a:endParaRPr lang="en-US" sz="3200" dirty="0">
              <a:latin typeface="Arial Black" panose="020B0A04020102020204" pitchFamily="34" charset="0"/>
            </a:endParaRPr>
          </a:p>
        </p:txBody>
      </p:sp>
      <p:sp>
        <p:nvSpPr>
          <p:cNvPr id="7" name="TextBox 6"/>
          <p:cNvSpPr txBox="1"/>
          <p:nvPr/>
        </p:nvSpPr>
        <p:spPr>
          <a:xfrm>
            <a:off x="6471774" y="2394754"/>
            <a:ext cx="3937819" cy="2308324"/>
          </a:xfrm>
          <a:prstGeom prst="rect">
            <a:avLst/>
          </a:prstGeom>
          <a:noFill/>
        </p:spPr>
        <p:txBody>
          <a:bodyPr wrap="square" rtlCol="0">
            <a:spAutoFit/>
          </a:bodyPr>
          <a:lstStyle/>
          <a:p>
            <a:r>
              <a:rPr lang="en-US" sz="3600" dirty="0" smtClean="0">
                <a:latin typeface="Arial Black" panose="020B0A04020102020204" pitchFamily="34" charset="0"/>
                <a:cs typeface="Andalus" panose="02020603050405020304" pitchFamily="18" charset="-78"/>
              </a:rPr>
              <a:t>What are you thinking about genre study now?</a:t>
            </a:r>
            <a:endParaRPr lang="en-US" sz="3600" dirty="0">
              <a:latin typeface="Arial Black" panose="020B0A04020102020204" pitchFamily="34" charset="0"/>
              <a:cs typeface="Andalus" panose="02020603050405020304" pitchFamily="18" charset="-78"/>
            </a:endParaRPr>
          </a:p>
        </p:txBody>
      </p:sp>
      <p:sp>
        <p:nvSpPr>
          <p:cNvPr id="8" name="Rectangle 7"/>
          <p:cNvSpPr/>
          <p:nvPr/>
        </p:nvSpPr>
        <p:spPr>
          <a:xfrm>
            <a:off x="467339" y="69422"/>
            <a:ext cx="10128285" cy="1569660"/>
          </a:xfrm>
          <a:prstGeom prst="rect">
            <a:avLst/>
          </a:prstGeom>
          <a:noFill/>
        </p:spPr>
        <p:txBody>
          <a:bodyPr wrap="none" lIns="91440" tIns="45720" rIns="91440" bIns="45720">
            <a:spAutoFit/>
          </a:bodyPr>
          <a:lstStyle/>
          <a:p>
            <a:pPr algn="ctr"/>
            <a:r>
              <a:rPr lang="en-US" sz="9600" b="1" dirty="0" smtClean="0">
                <a:ln w="12700">
                  <a:solidFill>
                    <a:schemeClr val="accent4">
                      <a:lumMod val="50000"/>
                    </a:schemeClr>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reflection blurRad="6350" stA="60000" endA="900" endPos="58000" dir="5400000" sy="-100000" algn="bl" rotWithShape="0"/>
                </a:effectLst>
              </a:rPr>
              <a:t>Grade Level Groups</a:t>
            </a:r>
            <a:endParaRPr lang="en-US" sz="9600" b="1" dirty="0">
              <a:ln w="12700">
                <a:solidFill>
                  <a:schemeClr val="accent4">
                    <a:lumMod val="50000"/>
                  </a:schemeClr>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reflection blurRad="6350" stA="60000" endA="900" endPos="58000" dir="5400000" sy="-100000" algn="bl" rotWithShape="0"/>
              </a:effectLst>
            </a:endParaRPr>
          </a:p>
        </p:txBody>
      </p:sp>
    </p:spTree>
    <p:extLst>
      <p:ext uri="{BB962C8B-B14F-4D97-AF65-F5344CB8AC3E}">
        <p14:creationId xmlns:p14="http://schemas.microsoft.com/office/powerpoint/2010/main" val="885556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ba5137420c54bf2d4356-5030201674c729b9ee184c866197d6e1.r57.cf1.rackcdn.com/blog/wp-content/uploads/2011/03/detail_oriented-200x9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9918" y="3088997"/>
            <a:ext cx="7852082" cy="37690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81127" y="1736726"/>
            <a:ext cx="5125239" cy="2852737"/>
          </a:xfrm>
        </p:spPr>
        <p:txBody>
          <a:bodyPr/>
          <a:lstStyle/>
          <a:p>
            <a:r>
              <a:rPr lang="en-US" dirty="0" smtClean="0"/>
              <a:t>Child’s Perspective</a:t>
            </a:r>
            <a:endParaRPr lang="en-US" dirty="0"/>
          </a:p>
        </p:txBody>
      </p:sp>
      <p:sp>
        <p:nvSpPr>
          <p:cNvPr id="3" name="Text Placeholder 2"/>
          <p:cNvSpPr>
            <a:spLocks noGrp="1"/>
          </p:cNvSpPr>
          <p:nvPr>
            <p:ph type="body" idx="1"/>
          </p:nvPr>
        </p:nvSpPr>
        <p:spPr/>
        <p:txBody>
          <a:bodyPr/>
          <a:lstStyle/>
          <a:p>
            <a:r>
              <a:rPr lang="en-US" dirty="0" smtClean="0"/>
              <a:t>Interactive Read Aloud</a:t>
            </a:r>
            <a:endParaRPr lang="en-US" dirty="0"/>
          </a:p>
        </p:txBody>
      </p:sp>
    </p:spTree>
    <p:extLst>
      <p:ext uri="{BB962C8B-B14F-4D97-AF65-F5344CB8AC3E}">
        <p14:creationId xmlns:p14="http://schemas.microsoft.com/office/powerpoint/2010/main" val="40506019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tatic.squarespace.com/static/535e714be4b0eea56c05aec6/t/535e7922e4b088f0b623bdea/1398700322481/boo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686" y="-939521"/>
            <a:ext cx="14728372" cy="920523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635702" y="351468"/>
            <a:ext cx="7301594" cy="1325563"/>
          </a:xfrm>
        </p:spPr>
        <p:txBody>
          <a:bodyPr>
            <a:noAutofit/>
          </a:bodyPr>
          <a:lstStyle/>
          <a:p>
            <a:pPr algn="ctr"/>
            <a:r>
              <a:rPr lang="en-US"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rPr>
              <a:t>Genre Study </a:t>
            </a:r>
            <a:br>
              <a:rPr lang="en-US"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rPr>
            </a:br>
            <a:r>
              <a:rPr lang="en-US"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rPr>
              <a:t>Components</a:t>
            </a:r>
            <a:endParaRPr lang="en-US"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871584" y="2073301"/>
            <a:ext cx="4829831" cy="4021136"/>
          </a:xfrm>
          <a:solidFill>
            <a:schemeClr val="accent6">
              <a:lumMod val="20000"/>
              <a:lumOff val="80000"/>
            </a:schemeClr>
          </a:solidFill>
          <a:ln>
            <a:solidFill>
              <a:schemeClr val="accent1">
                <a:lumMod val="60000"/>
                <a:lumOff val="40000"/>
              </a:schemeClr>
            </a:solidFill>
          </a:ln>
        </p:spPr>
        <p:txBody>
          <a:bodyPr>
            <a:normAutofit/>
          </a:bodyPr>
          <a:lstStyle/>
          <a:p>
            <a:pPr algn="ctr"/>
            <a:r>
              <a:rPr lang="en-US" sz="4000" dirty="0" smtClean="0">
                <a:solidFill>
                  <a:schemeClr val="accent1"/>
                </a:solidFill>
                <a:latin typeface="Arial" panose="020B0604020202020204" pitchFamily="34" charset="0"/>
                <a:cs typeface="Arial" panose="020B0604020202020204" pitchFamily="34" charset="0"/>
              </a:rPr>
              <a:t>Collect </a:t>
            </a:r>
          </a:p>
          <a:p>
            <a:pPr algn="ctr"/>
            <a:r>
              <a:rPr lang="en-US" sz="4000" dirty="0" smtClean="0">
                <a:solidFill>
                  <a:schemeClr val="accent1"/>
                </a:solidFill>
                <a:latin typeface="Arial" panose="020B0604020202020204" pitchFamily="34" charset="0"/>
                <a:cs typeface="Arial" panose="020B0604020202020204" pitchFamily="34" charset="0"/>
              </a:rPr>
              <a:t>Immerse </a:t>
            </a:r>
          </a:p>
          <a:p>
            <a:pPr algn="ctr"/>
            <a:r>
              <a:rPr lang="en-US" sz="4000" dirty="0" smtClean="0">
                <a:solidFill>
                  <a:schemeClr val="accent1"/>
                </a:solidFill>
                <a:latin typeface="Arial" panose="020B0604020202020204" pitchFamily="34" charset="0"/>
                <a:cs typeface="Arial" panose="020B0604020202020204" pitchFamily="34" charset="0"/>
              </a:rPr>
              <a:t>Study</a:t>
            </a:r>
          </a:p>
          <a:p>
            <a:pPr algn="ctr"/>
            <a:r>
              <a:rPr lang="en-US" sz="4000" dirty="0" smtClean="0">
                <a:solidFill>
                  <a:schemeClr val="accent1"/>
                </a:solidFill>
                <a:latin typeface="Arial" panose="020B0604020202020204" pitchFamily="34" charset="0"/>
                <a:cs typeface="Arial" panose="020B0604020202020204" pitchFamily="34" charset="0"/>
              </a:rPr>
              <a:t>Define</a:t>
            </a:r>
          </a:p>
          <a:p>
            <a:pPr algn="ctr"/>
            <a:r>
              <a:rPr lang="en-US" sz="4000" dirty="0" smtClean="0">
                <a:solidFill>
                  <a:schemeClr val="accent1"/>
                </a:solidFill>
                <a:latin typeface="Arial" panose="020B0604020202020204" pitchFamily="34" charset="0"/>
                <a:cs typeface="Arial" panose="020B0604020202020204" pitchFamily="34" charset="0"/>
              </a:rPr>
              <a:t>Teach</a:t>
            </a:r>
          </a:p>
          <a:p>
            <a:pPr algn="ctr"/>
            <a:r>
              <a:rPr lang="en-US" sz="4000" dirty="0" smtClean="0">
                <a:solidFill>
                  <a:schemeClr val="accent1"/>
                </a:solidFill>
                <a:latin typeface="Arial" panose="020B0604020202020204" pitchFamily="34" charset="0"/>
                <a:cs typeface="Arial" panose="020B0604020202020204" pitchFamily="34" charset="0"/>
              </a:rPr>
              <a:t>Read and Revise</a:t>
            </a:r>
          </a:p>
          <a:p>
            <a:endParaRPr lang="en-US" dirty="0" smtClean="0"/>
          </a:p>
          <a:p>
            <a:endParaRPr lang="en-US" dirty="0"/>
          </a:p>
        </p:txBody>
      </p:sp>
    </p:spTree>
    <p:extLst>
      <p:ext uri="{BB962C8B-B14F-4D97-AF65-F5344CB8AC3E}">
        <p14:creationId xmlns:p14="http://schemas.microsoft.com/office/powerpoint/2010/main" val="35515099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00638" y="2158607"/>
            <a:ext cx="10515600" cy="2852737"/>
          </a:xfrm>
        </p:spPr>
        <p:txBody>
          <a:bodyPr>
            <a:scene3d>
              <a:camera prst="orthographicFront"/>
              <a:lightRig rig="soft" dir="t">
                <a:rot lat="0" lon="0" rev="15600000"/>
              </a:lightRig>
            </a:scene3d>
            <a:sp3d extrusionH="57150" prstMaterial="softEdge">
              <a:bevelT w="25400" h="38100"/>
            </a:sp3d>
          </a:bodyPr>
          <a:lstStyle/>
          <a:p>
            <a:pPr algn="r"/>
            <a:r>
              <a:rPr lang="en-US" b="1" dirty="0" smtClean="0">
                <a:ln/>
                <a:solidFill>
                  <a:schemeClr val="accent4"/>
                </a:solidFill>
              </a:rPr>
              <a:t>Collect and Immerse</a:t>
            </a:r>
            <a:endParaRPr lang="en-US" b="1" dirty="0">
              <a:ln/>
              <a:solidFill>
                <a:schemeClr val="accent4"/>
              </a:solidFill>
            </a:endParaRPr>
          </a:p>
        </p:txBody>
      </p:sp>
      <p:sp>
        <p:nvSpPr>
          <p:cNvPr id="7" name="Text Placeholder 6"/>
          <p:cNvSpPr>
            <a:spLocks noGrp="1"/>
          </p:cNvSpPr>
          <p:nvPr>
            <p:ph type="body" idx="1"/>
          </p:nvPr>
        </p:nvSpPr>
        <p:spPr>
          <a:xfrm>
            <a:off x="1422495" y="4862025"/>
            <a:ext cx="10178384" cy="1439041"/>
          </a:xfrm>
        </p:spPr>
        <p:txBody>
          <a:bodyPr>
            <a:normAutofit fontScale="85000" lnSpcReduction="20000"/>
          </a:bodyPr>
          <a:lstStyle/>
          <a:p>
            <a:pPr algn="r"/>
            <a:r>
              <a:rPr lang="en-US" sz="4000" dirty="0" smtClean="0"/>
              <a:t>Interactive Read Alouds</a:t>
            </a:r>
          </a:p>
          <a:p>
            <a:pPr algn="r"/>
            <a:r>
              <a:rPr lang="en-US" sz="4000" dirty="0" smtClean="0"/>
              <a:t>Book Talks</a:t>
            </a:r>
          </a:p>
          <a:p>
            <a:pPr algn="r"/>
            <a:r>
              <a:rPr lang="en-US" sz="4000" dirty="0" smtClean="0"/>
              <a:t>Guided Reading Books</a:t>
            </a:r>
          </a:p>
        </p:txBody>
      </p:sp>
      <p:pic>
        <p:nvPicPr>
          <p:cNvPr id="5124" name="Picture 4" descr="http://www.carolhurst.com/graphics/crowc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8155" y="1547644"/>
            <a:ext cx="2652683" cy="2201397"/>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ecx.images-amazon.com/images/I/515L1y2MM1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850" y="3290328"/>
            <a:ext cx="2456399" cy="303259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img2.imagesbn.com/p/9780689819131_p0_v1_s260x42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7472" y="1006571"/>
            <a:ext cx="2336384" cy="3010342"/>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children.ronhimler.com/wp-content/uploads/2013/05/Ka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16585" y="4016913"/>
            <a:ext cx="1794253" cy="224281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soentpiet.com/images/coolies_40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84789" y="910221"/>
            <a:ext cx="2453795" cy="1993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5009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5024" y="1316272"/>
            <a:ext cx="5125239" cy="2852737"/>
          </a:xfrm>
        </p:spPr>
        <p:txBody>
          <a:bodyPr/>
          <a:lstStyle/>
          <a:p>
            <a:r>
              <a:rPr lang="en-US" b="1" dirty="0" smtClean="0"/>
              <a:t>Teacher’s Perspective</a:t>
            </a:r>
            <a:endParaRPr lang="en-US"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3896" y="107004"/>
            <a:ext cx="6951601" cy="6926322"/>
          </a:xfrm>
          <a:prstGeom prst="rect">
            <a:avLst/>
          </a:prstGeom>
        </p:spPr>
      </p:pic>
    </p:spTree>
    <p:extLst>
      <p:ext uri="{BB962C8B-B14F-4D97-AF65-F5344CB8AC3E}">
        <p14:creationId xmlns:p14="http://schemas.microsoft.com/office/powerpoint/2010/main" val="37561627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1298" y="4133793"/>
            <a:ext cx="9856679" cy="3540075"/>
          </a:xfrm>
          <a:prstGeom prst="rect">
            <a:avLst/>
          </a:prstGeom>
        </p:spPr>
      </p:pic>
      <p:sp>
        <p:nvSpPr>
          <p:cNvPr id="2" name="Title 1"/>
          <p:cNvSpPr>
            <a:spLocks noGrp="1"/>
          </p:cNvSpPr>
          <p:nvPr>
            <p:ph type="title"/>
          </p:nvPr>
        </p:nvSpPr>
        <p:spPr>
          <a:xfrm>
            <a:off x="978750" y="365874"/>
            <a:ext cx="7024927" cy="1325563"/>
          </a:xfrm>
        </p:spPr>
        <p:txBody>
          <a:bodyPr>
            <a:normAutofit/>
          </a:bodyPr>
          <a:lstStyle/>
          <a:p>
            <a:r>
              <a:rPr lang="en-US" sz="7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haroni" panose="02010803020104030203" pitchFamily="2" charset="-79"/>
                <a:cs typeface="Aharoni" panose="02010803020104030203" pitchFamily="2" charset="-79"/>
              </a:rPr>
              <a:t>Genre Study: </a:t>
            </a:r>
          </a:p>
        </p:txBody>
      </p:sp>
      <p:sp>
        <p:nvSpPr>
          <p:cNvPr id="3" name="Content Placeholder 2"/>
          <p:cNvSpPr>
            <a:spLocks noGrp="1"/>
          </p:cNvSpPr>
          <p:nvPr>
            <p:ph idx="1"/>
          </p:nvPr>
        </p:nvSpPr>
        <p:spPr>
          <a:xfrm>
            <a:off x="978750" y="1364933"/>
            <a:ext cx="6583878" cy="4351338"/>
          </a:xfrm>
        </p:spPr>
        <p:txBody>
          <a:bodyPr/>
          <a:lstStyle/>
          <a:p>
            <a:endParaRPr lang="en-US" dirty="0"/>
          </a:p>
          <a:p>
            <a:r>
              <a:rPr lang="en-US" sz="3200" dirty="0"/>
              <a:t>A process of shared inquiry that helps students learn how to analyze the characteristics of a genre. </a:t>
            </a:r>
          </a:p>
          <a:p>
            <a:pPr marL="114300" indent="0">
              <a:buNone/>
            </a:pPr>
            <a:endParaRPr lang="en-US" dirty="0"/>
          </a:p>
          <a:p>
            <a:r>
              <a:rPr lang="en-US" sz="3200" dirty="0"/>
              <a:t>A process that helps students build a foundation of genre knowledge. </a:t>
            </a:r>
          </a:p>
          <a:p>
            <a:endParaRPr lang="en-US" dirty="0"/>
          </a:p>
        </p:txBody>
      </p:sp>
      <p:sp>
        <p:nvSpPr>
          <p:cNvPr id="5" name="Rectangle 4"/>
          <p:cNvSpPr/>
          <p:nvPr/>
        </p:nvSpPr>
        <p:spPr>
          <a:xfrm>
            <a:off x="7849589" y="2947410"/>
            <a:ext cx="4113572" cy="1569660"/>
          </a:xfrm>
          <a:prstGeom prst="rect">
            <a:avLst/>
          </a:prstGeom>
          <a:noFill/>
        </p:spPr>
        <p:txBody>
          <a:bodyPr wrap="square" lIns="91440" tIns="45720" rIns="91440" bIns="45720">
            <a:spAutoFit/>
          </a:bodyPr>
          <a:lstStyle/>
          <a:p>
            <a:pPr algn="ctr"/>
            <a:r>
              <a:rPr lang="en-US" sz="4800" b="1" dirty="0" smtClean="0">
                <a:ln w="22225">
                  <a:solidFill>
                    <a:schemeClr val="accent2"/>
                  </a:solidFill>
                  <a:prstDash val="solid"/>
                </a:ln>
                <a:solidFill>
                  <a:schemeClr val="accent2">
                    <a:lumMod val="40000"/>
                    <a:lumOff val="60000"/>
                  </a:schemeClr>
                </a:solidFill>
              </a:rPr>
              <a:t>Read Chapter 2, pages 10-16 </a:t>
            </a:r>
            <a:endParaRPr lang="en-US" sz="4800" b="1" dirty="0">
              <a:ln w="22225">
                <a:solidFill>
                  <a:schemeClr val="accent2"/>
                </a:solidFill>
                <a:prstDash val="solid"/>
              </a:ln>
              <a:solidFill>
                <a:schemeClr val="accent2">
                  <a:lumMod val="40000"/>
                  <a:lumOff val="60000"/>
                </a:schemeClr>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6594" y="1061460"/>
            <a:ext cx="1459561" cy="1885950"/>
          </a:xfrm>
          <a:prstGeom prst="rect">
            <a:avLst/>
          </a:prstGeom>
        </p:spPr>
      </p:pic>
    </p:spTree>
    <p:extLst>
      <p:ext uri="{BB962C8B-B14F-4D97-AF65-F5344CB8AC3E}">
        <p14:creationId xmlns:p14="http://schemas.microsoft.com/office/powerpoint/2010/main" val="130702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7923" y="1540384"/>
            <a:ext cx="1796738" cy="2317792"/>
          </a:xfrm>
          <a:prstGeom prst="rect">
            <a:avLst/>
          </a:prstGeom>
        </p:spPr>
      </p:pic>
      <p:sp>
        <p:nvSpPr>
          <p:cNvPr id="6" name="Title 5"/>
          <p:cNvSpPr>
            <a:spLocks noGrp="1"/>
          </p:cNvSpPr>
          <p:nvPr>
            <p:ph type="title"/>
          </p:nvPr>
        </p:nvSpPr>
        <p:spPr>
          <a:xfrm>
            <a:off x="1400638" y="2158607"/>
            <a:ext cx="10515600" cy="2852737"/>
          </a:xfrm>
        </p:spPr>
        <p:txBody>
          <a:bodyPr>
            <a:scene3d>
              <a:camera prst="orthographicFront"/>
              <a:lightRig rig="soft" dir="t">
                <a:rot lat="0" lon="0" rev="15600000"/>
              </a:lightRig>
            </a:scene3d>
            <a:sp3d extrusionH="57150" prstMaterial="softEdge">
              <a:bevelT w="25400" h="38100"/>
            </a:sp3d>
          </a:bodyPr>
          <a:lstStyle/>
          <a:p>
            <a:pPr algn="r"/>
            <a:r>
              <a:rPr lang="en-US" b="1" dirty="0" smtClean="0">
                <a:ln/>
                <a:solidFill>
                  <a:schemeClr val="accent4"/>
                </a:solidFill>
              </a:rPr>
              <a:t>Study and Define</a:t>
            </a:r>
            <a:endParaRPr lang="en-US" b="1" dirty="0">
              <a:ln/>
              <a:solidFill>
                <a:schemeClr val="accent4"/>
              </a:solidFill>
            </a:endParaRPr>
          </a:p>
        </p:txBody>
      </p:sp>
      <p:sp>
        <p:nvSpPr>
          <p:cNvPr id="7" name="Text Placeholder 6"/>
          <p:cNvSpPr>
            <a:spLocks noGrp="1"/>
          </p:cNvSpPr>
          <p:nvPr>
            <p:ph type="body" idx="1"/>
          </p:nvPr>
        </p:nvSpPr>
        <p:spPr>
          <a:xfrm>
            <a:off x="6031831" y="4862025"/>
            <a:ext cx="5569047" cy="1439041"/>
          </a:xfrm>
        </p:spPr>
        <p:txBody>
          <a:bodyPr>
            <a:normAutofit/>
          </a:bodyPr>
          <a:lstStyle/>
          <a:p>
            <a:pPr algn="r"/>
            <a:r>
              <a:rPr lang="en-US" sz="4000" dirty="0" smtClean="0"/>
              <a:t>What do you notice?</a:t>
            </a:r>
          </a:p>
          <a:p>
            <a:pPr algn="r"/>
            <a:r>
              <a:rPr lang="en-US" sz="4000" dirty="0" smtClean="0"/>
              <a:t>How can we define?</a:t>
            </a:r>
          </a:p>
        </p:txBody>
      </p:sp>
      <p:pic>
        <p:nvPicPr>
          <p:cNvPr id="5124" name="Picture 4" descr="http://www.carolhurst.com/graphics/crowca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4523" y="1820400"/>
            <a:ext cx="2652683" cy="2201397"/>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ecx.images-amazon.com/images/I/515L1y2MM1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1850" y="3290328"/>
            <a:ext cx="2456399" cy="30325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85952" y="1271727"/>
            <a:ext cx="1524000" cy="1889760"/>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36421" y="4327709"/>
            <a:ext cx="1671107" cy="1520707"/>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17645" y="583500"/>
            <a:ext cx="1699326" cy="1376454"/>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72961" y="408881"/>
            <a:ext cx="1104900" cy="1458468"/>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00637" y="1086486"/>
            <a:ext cx="1947699" cy="1480251"/>
          </a:xfrm>
          <a:prstGeom prst="rect">
            <a:avLst/>
          </a:prstGeom>
        </p:spPr>
      </p:pic>
      <p:pic>
        <p:nvPicPr>
          <p:cNvPr id="5128" name="Picture 8" descr="http://img2.imagesbn.com/p/9780689819131_p0_v1_s260x420.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277360" y="2052625"/>
            <a:ext cx="1348555" cy="1737562"/>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children.ronhimler.com/wp-content/uploads/2013/05/Kat.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807115" y="663629"/>
            <a:ext cx="1134607" cy="141825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063312" y="1873384"/>
            <a:ext cx="1390650" cy="1807845"/>
          </a:xfrm>
          <a:prstGeom prst="rect">
            <a:avLst/>
          </a:prstGeom>
        </p:spPr>
      </p:pic>
      <p:pic>
        <p:nvPicPr>
          <p:cNvPr id="5132" name="Picture 12" descr="http://ecx.images-amazon.com/images/I/51MJ6MWWRFL.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385342" y="4973153"/>
            <a:ext cx="1235742" cy="1561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2453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22475" y="91708"/>
            <a:ext cx="9032799" cy="646331"/>
          </a:xfrm>
          <a:prstGeom prst="rect">
            <a:avLst/>
          </a:prstGeom>
          <a:noFill/>
        </p:spPr>
        <p:txBody>
          <a:bodyPr wrap="square" lIns="91440" tIns="45720" rIns="91440" bIns="45720">
            <a:spAutoFit/>
          </a:bodyPr>
          <a:lstStyle/>
          <a:p>
            <a:pPr algn="ctr"/>
            <a:r>
              <a:rPr lang="en-US" sz="36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What do we notice about historical fiction?</a:t>
            </a:r>
            <a:endParaRPr lang="en-US" sz="36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4" name="Rounded Rectangle 3"/>
          <p:cNvSpPr/>
          <p:nvPr/>
        </p:nvSpPr>
        <p:spPr>
          <a:xfrm>
            <a:off x="2657474" y="738039"/>
            <a:ext cx="6981825" cy="586278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2847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TotalTime>
  <Words>919</Words>
  <Application>Microsoft Office PowerPoint</Application>
  <PresentationFormat>Widescreen</PresentationFormat>
  <Paragraphs>98</Paragraphs>
  <Slides>20</Slides>
  <Notes>13</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Aharoni</vt:lpstr>
      <vt:lpstr>Andalus</vt:lpstr>
      <vt:lpstr>Arial</vt:lpstr>
      <vt:lpstr>Arial Black</vt:lpstr>
      <vt:lpstr>Arial Rounded MT Bold</vt:lpstr>
      <vt:lpstr>Bodoni MT</vt:lpstr>
      <vt:lpstr>Calibri</vt:lpstr>
      <vt:lpstr>Calibri Light</vt:lpstr>
      <vt:lpstr>Palatino Linotype</vt:lpstr>
      <vt:lpstr>Office Theme</vt:lpstr>
      <vt:lpstr>Genre Study Ongoing Literacy Training</vt:lpstr>
      <vt:lpstr>Learning Targets:  Genre Study</vt:lpstr>
      <vt:lpstr>Child’s Perspective</vt:lpstr>
      <vt:lpstr>Genre Study  Components</vt:lpstr>
      <vt:lpstr>Collect and Immerse</vt:lpstr>
      <vt:lpstr>Teacher’s Perspective</vt:lpstr>
      <vt:lpstr>Genre Study: </vt:lpstr>
      <vt:lpstr>Study and Define</vt:lpstr>
      <vt:lpstr>PowerPoint Presentation</vt:lpstr>
      <vt:lpstr>Food for thought…</vt:lpstr>
      <vt:lpstr>Teach, Read and Revise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Genre Study  Components</vt:lpstr>
      <vt:lpstr>PowerPoint Presentation</vt:lpstr>
    </vt:vector>
  </TitlesOfParts>
  <Company>Hortonville Area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Genre Study Ongoing Literacy Training</dc:title>
  <dc:creator>Thomas Kraus</dc:creator>
  <cp:lastModifiedBy>Thomas Kraus</cp:lastModifiedBy>
  <cp:revision>2</cp:revision>
  <dcterms:created xsi:type="dcterms:W3CDTF">2015-03-04T17:08:31Z</dcterms:created>
  <dcterms:modified xsi:type="dcterms:W3CDTF">2015-03-04T20:26:11Z</dcterms:modified>
</cp:coreProperties>
</file>